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7" r:id="rId4"/>
    <p:sldId id="265" r:id="rId5"/>
    <p:sldId id="264" r:id="rId6"/>
    <p:sldId id="263" r:id="rId7"/>
    <p:sldId id="268" r:id="rId8"/>
    <p:sldId id="259" r:id="rId9"/>
    <p:sldId id="258" r:id="rId10"/>
    <p:sldId id="261" r:id="rId11"/>
    <p:sldId id="270" r:id="rId12"/>
    <p:sldId id="271" r:id="rId13"/>
    <p:sldId id="262" r:id="rId14"/>
    <p:sldId id="269" r:id="rId15"/>
    <p:sldId id="274" r:id="rId16"/>
    <p:sldId id="272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02" y="-162"/>
      </p:cViewPr>
      <p:guideLst>
        <p:guide orient="horz" pos="1215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98364"/>
            <a:ext cx="13817600" cy="826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185987"/>
            <a:ext cx="11379200" cy="985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154484"/>
            <a:ext cx="3657600" cy="3291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4484"/>
            <a:ext cx="10701867" cy="3291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2478882"/>
            <a:ext cx="13817600" cy="766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1635026"/>
            <a:ext cx="13817600" cy="843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00113"/>
            <a:ext cx="7179733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900113"/>
            <a:ext cx="7179733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863501"/>
            <a:ext cx="7182556" cy="3598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1223367"/>
            <a:ext cx="7182556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863501"/>
            <a:ext cx="7185378" cy="3598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1223367"/>
            <a:ext cx="7185378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53591"/>
            <a:ext cx="5348112" cy="6536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153591"/>
            <a:ext cx="9087556" cy="3292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807244"/>
            <a:ext cx="5348112" cy="2638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2700338"/>
            <a:ext cx="9753600" cy="3187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344686"/>
            <a:ext cx="9753600" cy="231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3019128"/>
            <a:ext cx="9753600" cy="4527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154484"/>
            <a:ext cx="146304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900113"/>
            <a:ext cx="14630400" cy="254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3575447"/>
            <a:ext cx="3793067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3575447"/>
            <a:ext cx="5147733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3575447"/>
            <a:ext cx="3793067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7" Type="http://schemas.openxmlformats.org/officeDocument/2006/relationships/image" Target="../media/image6.sv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jpeg"/><Relationship Id="rId10" Type="http://schemas.openxmlformats.org/officeDocument/2006/relationships/image" Target="../media/image3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jpe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sv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0" Type="http://schemas.openxmlformats.org/officeDocument/2006/relationships/hyperlink" Target="https://vk.com/video-227792477_456239018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rus133chin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jpeg"/><Relationship Id="rId10" Type="http://schemas.openxmlformats.org/officeDocument/2006/relationships/image" Target="../media/image16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10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3" y="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54400" y="8648700"/>
            <a:ext cx="1836188" cy="1231759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0" y="0"/>
                </a:moveTo>
                <a:lnTo>
                  <a:pt x="3138055" y="0"/>
                </a:lnTo>
                <a:lnTo>
                  <a:pt x="3138055" y="3138055"/>
                </a:lnTo>
                <a:lnTo>
                  <a:pt x="0" y="3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304800" y="266700"/>
            <a:ext cx="2133600" cy="1447800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1447800" y="419100"/>
            <a:ext cx="1501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«Гимназия №133 имени Героя Социалистического труда М.Б. Оводенко» городского округа Самара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ChinaCyr" pitchFamily="82" charset="-52"/>
            </a:endParaRPr>
          </a:p>
          <a:p>
            <a:pPr algn="ctr"/>
            <a:endParaRPr lang="ru-RU" sz="2800" b="1" dirty="0" smtClean="0">
              <a:latin typeface="ChinaCyr" pitchFamily="82" charset="-52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72771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Windows\Desktop\китай\timg-41_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57500"/>
            <a:ext cx="5729588" cy="3458347"/>
          </a:xfrm>
          <a:prstGeom prst="rect">
            <a:avLst/>
          </a:prstGeom>
          <a:noFill/>
        </p:spPr>
      </p:pic>
      <p:pic>
        <p:nvPicPr>
          <p:cNvPr id="1028" name="Picture 4" descr="C:\Users\Windows\Desktop\2024-12-18_10214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8648700"/>
            <a:ext cx="16230600" cy="766800"/>
          </a:xfrm>
          <a:prstGeom prst="rect">
            <a:avLst/>
          </a:prstGeom>
          <a:noFill/>
        </p:spPr>
      </p:pic>
      <p:pic>
        <p:nvPicPr>
          <p:cNvPr id="1029" name="Picture 5" descr="C:\Users\Windows\Desktop\китай\photo_2024-10-26_12-48-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1638300"/>
            <a:ext cx="8763000" cy="629258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7799" y="0"/>
            <a:ext cx="1763141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291" name="Picture 3" descr="C:\Users\Windows\Desktop\китай\photo_2024-12-07_10-40-2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419100"/>
            <a:ext cx="8038863" cy="9448800"/>
          </a:xfrm>
          <a:prstGeom prst="rect">
            <a:avLst/>
          </a:prstGeom>
          <a:noFill/>
        </p:spPr>
      </p:pic>
      <p:pic>
        <p:nvPicPr>
          <p:cNvPr id="12292" name="Picture 4" descr="C:\Users\Windows\Desktop\китай\tass_58536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571500"/>
            <a:ext cx="7391400" cy="48255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96400" y="58293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оценивании работ в конкурсе каллиграфии и творческого изображения иероглифа учитывались следующие критерии: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Содержательная составляющая - выбор иероглифа; - правильность исполнения иероглифа.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Художественная составляющая: - авторское исполнение; - композиция; - цветовое решение; - художественная выразительность; - качество исполнения (эстетичность, аккуратность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073" name="Picture 1" descr="C:\Users\Windows\Desktop\китай\ZiPJicBlAWI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1447800" y="1028700"/>
            <a:ext cx="4724401" cy="3543301"/>
          </a:xfrm>
          <a:prstGeom prst="rect">
            <a:avLst/>
          </a:prstGeom>
          <a:noFill/>
        </p:spPr>
      </p:pic>
      <p:pic>
        <p:nvPicPr>
          <p:cNvPr id="3075" name="Picture 3" descr="C:\Users\Windows\Desktop\китай\Vi8vckyHkt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876300"/>
            <a:ext cx="4286250" cy="3733800"/>
          </a:xfrm>
          <a:prstGeom prst="rect">
            <a:avLst/>
          </a:prstGeom>
          <a:noFill/>
        </p:spPr>
      </p:pic>
      <p:pic>
        <p:nvPicPr>
          <p:cNvPr id="3076" name="Picture 4" descr="C:\Users\Windows\Desktop\китай\sddefaul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77600" y="876300"/>
            <a:ext cx="6045200" cy="3657600"/>
          </a:xfrm>
          <a:prstGeom prst="rect">
            <a:avLst/>
          </a:prstGeom>
          <a:noFill/>
        </p:spPr>
      </p:pic>
      <p:pic>
        <p:nvPicPr>
          <p:cNvPr id="1026" name="Picture 2" descr="C:\Users\Windows\Desktop\Новая папка\photo_2024-12-18_13-46-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4914900"/>
            <a:ext cx="2971800" cy="4800600"/>
          </a:xfrm>
          <a:prstGeom prst="rect">
            <a:avLst/>
          </a:prstGeom>
          <a:noFill/>
        </p:spPr>
      </p:pic>
      <p:pic>
        <p:nvPicPr>
          <p:cNvPr id="1027" name="Picture 3" descr="C:\Users\Windows\Desktop\Новая папка\photo_2024-12-18_13-46-4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4914900"/>
            <a:ext cx="2914650" cy="4800600"/>
          </a:xfrm>
          <a:prstGeom prst="rect">
            <a:avLst/>
          </a:prstGeom>
          <a:noFill/>
        </p:spPr>
      </p:pic>
      <p:pic>
        <p:nvPicPr>
          <p:cNvPr id="1028" name="Picture 4" descr="C:\Users\Windows\Desktop\Новая папка\photo_2024-12-18_13-50-4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4914900"/>
            <a:ext cx="3670300" cy="4893734"/>
          </a:xfrm>
          <a:prstGeom prst="rect">
            <a:avLst/>
          </a:prstGeom>
          <a:noFill/>
        </p:spPr>
      </p:pic>
      <p:pic>
        <p:nvPicPr>
          <p:cNvPr id="1029" name="Picture 5" descr="C:\Users\Windows\Desktop\Новая папка\photo_2024-12-18_13-51-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506200" y="4991100"/>
            <a:ext cx="6411912" cy="480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06799" y="0"/>
            <a:ext cx="2144141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049" name="Picture 1" descr="C:\Users\Windows\Desktop\китай\hmLkfuVOO5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028700"/>
            <a:ext cx="40386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453390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Итоги конкурса. В конкурсе приняли участие 64 гимназиста 1-8 классов. Среди 1-4 классов (34 работы) - 1 место - 1 человек, 2 место - 2 человека, 3 место - 2 человека, победа в номинации: «Детское видение» - 2 человека, «Оригинальность воплощения» - 2 человека; 5-8 классы (30 работ) - 1 место - 1 человек, 2 место - 2 человека, 3 место - 2 человека, победа в номинации: «Высокое художественное исполнение» - 1 человек, «Тонкая техника» - 1 человек.</a:t>
            </a:r>
            <a:endParaRPr lang="ru-RU" sz="2800" dirty="0"/>
          </a:p>
        </p:txBody>
      </p:sp>
      <p:pic>
        <p:nvPicPr>
          <p:cNvPr id="1026" name="Picture 2" descr="C:\Users\Windows\Desktop\photo_2024-12-18_09-32-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96800" y="4229100"/>
            <a:ext cx="4724400" cy="5486400"/>
          </a:xfrm>
          <a:prstGeom prst="rect">
            <a:avLst/>
          </a:prstGeom>
          <a:noFill/>
        </p:spPr>
      </p:pic>
      <p:pic>
        <p:nvPicPr>
          <p:cNvPr id="2050" name="Picture 2" descr="C:\Users\Windows\Desktop\Новая папка\photo_2024-12-18_13-50-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1028700"/>
            <a:ext cx="4648200" cy="2971800"/>
          </a:xfrm>
          <a:prstGeom prst="rect">
            <a:avLst/>
          </a:prstGeom>
          <a:noFill/>
        </p:spPr>
      </p:pic>
      <p:pic>
        <p:nvPicPr>
          <p:cNvPr id="3" name="Picture 3" descr="C:\Users\Windows\Desktop\Новая папка\photo_2024-12-18_13-46-5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34800" y="1028700"/>
            <a:ext cx="4495800" cy="2971800"/>
          </a:xfrm>
          <a:prstGeom prst="rect">
            <a:avLst/>
          </a:prstGeom>
          <a:noFill/>
        </p:spPr>
      </p:pic>
      <p:pic>
        <p:nvPicPr>
          <p:cNvPr id="2052" name="Picture 4" descr="C:\Users\Windows\Desktop\Новая папка\photo_2024-12-18_13-50-3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10600" y="4686300"/>
            <a:ext cx="33972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3" y="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265" name="Picture 1" descr="C:\Users\Windows\Desktop\китай\dWc5ujWB4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23900"/>
            <a:ext cx="7086600" cy="4000499"/>
          </a:xfrm>
          <a:prstGeom prst="rect">
            <a:avLst/>
          </a:prstGeom>
          <a:noFill/>
        </p:spPr>
      </p:pic>
      <p:pic>
        <p:nvPicPr>
          <p:cNvPr id="11266" name="Picture 2" descr="C:\Users\Windows\Desktop\китай\BSGPzUML4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47700"/>
            <a:ext cx="3416300" cy="4555067"/>
          </a:xfrm>
          <a:prstGeom prst="rect">
            <a:avLst/>
          </a:prstGeom>
          <a:noFill/>
        </p:spPr>
      </p:pic>
      <p:pic>
        <p:nvPicPr>
          <p:cNvPr id="11267" name="Picture 3" descr="C:\Users\Windows\Desktop\китай\FcFeNH3mhY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753100"/>
            <a:ext cx="5587999" cy="4191000"/>
          </a:xfrm>
          <a:prstGeom prst="rect">
            <a:avLst/>
          </a:prstGeom>
          <a:noFill/>
        </p:spPr>
      </p:pic>
      <p:pic>
        <p:nvPicPr>
          <p:cNvPr id="11268" name="Picture 4" descr="C:\Users\Windows\Desktop\китай\04_IMG_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753100"/>
            <a:ext cx="6411912" cy="41816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4914900"/>
            <a:ext cx="462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Выставка работ  гимназистов</a:t>
            </a:r>
            <a:endParaRPr lang="ru-RU" sz="2800" dirty="0"/>
          </a:p>
        </p:txBody>
      </p:sp>
      <p:pic>
        <p:nvPicPr>
          <p:cNvPr id="3074" name="Picture 2" descr="C:\Users\Windows\Desktop\Новая папка\photo_2024-12-18_13-50-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96800" y="723900"/>
            <a:ext cx="3221831" cy="4419600"/>
          </a:xfrm>
          <a:prstGeom prst="rect">
            <a:avLst/>
          </a:prstGeom>
          <a:noFill/>
        </p:spPr>
      </p:pic>
      <p:pic>
        <p:nvPicPr>
          <p:cNvPr id="3075" name="Picture 3" descr="C:\Users\Windows\Desktop\Новая папка\photo_2024-12-18_13-47-01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17057"/>
          <a:stretch>
            <a:fillRect/>
          </a:stretch>
        </p:blipFill>
        <p:spPr bwMode="auto">
          <a:xfrm>
            <a:off x="13563600" y="5753100"/>
            <a:ext cx="4343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Windows\Desktop\китай\photo_2024-12-18_04-58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9100"/>
            <a:ext cx="3124200" cy="3962400"/>
          </a:xfrm>
          <a:prstGeom prst="rect">
            <a:avLst/>
          </a:prstGeom>
          <a:noFill/>
        </p:spPr>
      </p:pic>
      <p:pic>
        <p:nvPicPr>
          <p:cNvPr id="4098" name="Picture 2" descr="C:\Users\Windows\Desktop\китай\photo_2024-12-13_11-12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"/>
            <a:ext cx="3032125" cy="4042834"/>
          </a:xfrm>
          <a:prstGeom prst="rect">
            <a:avLst/>
          </a:prstGeom>
          <a:noFill/>
        </p:spPr>
      </p:pic>
      <p:pic>
        <p:nvPicPr>
          <p:cNvPr id="4099" name="Picture 3" descr="C:\Users\Windows\Desktop\китай\photo_2024-12-14_12-25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63600" y="342900"/>
            <a:ext cx="3124200" cy="4165600"/>
          </a:xfrm>
          <a:prstGeom prst="rect">
            <a:avLst/>
          </a:prstGeom>
          <a:noFill/>
        </p:spPr>
      </p:pic>
      <p:pic>
        <p:nvPicPr>
          <p:cNvPr id="4100" name="Picture 4" descr="C:\Users\Windows\Desktop\китай\photo_2024-12-14_12-25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448300"/>
            <a:ext cx="3581400" cy="4343400"/>
          </a:xfrm>
          <a:prstGeom prst="rect">
            <a:avLst/>
          </a:prstGeom>
          <a:noFill/>
        </p:spPr>
      </p:pic>
      <p:pic>
        <p:nvPicPr>
          <p:cNvPr id="4101" name="Picture 5" descr="C:\Users\Windows\Desktop\китай\photo_2024-12-13_11-12-45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06400" y="5372100"/>
            <a:ext cx="3478213" cy="4485217"/>
          </a:xfrm>
          <a:prstGeom prst="rect">
            <a:avLst/>
          </a:prstGeom>
          <a:noFill/>
        </p:spPr>
      </p:pic>
      <p:pic>
        <p:nvPicPr>
          <p:cNvPr id="4102" name="Picture 6" descr="C:\Users\Windows\Desktop\китай\photo_2024-12-13_11-12-45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524500"/>
            <a:ext cx="3194050" cy="4411133"/>
          </a:xfrm>
          <a:prstGeom prst="rect">
            <a:avLst/>
          </a:prstGeom>
          <a:noFill/>
        </p:spPr>
      </p:pic>
      <p:pic>
        <p:nvPicPr>
          <p:cNvPr id="4103" name="Picture 7" descr="C:\Users\Windows\Desktop\китай\photo_2024-12-13_11-12-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96400" y="342900"/>
            <a:ext cx="3048000" cy="406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4610100"/>
            <a:ext cx="5853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Награждение дипломантов конкурса</a:t>
            </a:r>
            <a:endParaRPr lang="ru-RU" sz="2800" dirty="0"/>
          </a:p>
        </p:txBody>
      </p:sp>
      <p:pic>
        <p:nvPicPr>
          <p:cNvPr id="4105" name="Picture 9" descr="C:\Users\Windows\Desktop\китай\диплом учени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914900"/>
            <a:ext cx="3429000" cy="5105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3" y="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457200" y="7429500"/>
            <a:ext cx="3048000" cy="2526207"/>
          </a:xfrm>
          <a:custGeom>
            <a:avLst/>
            <a:gdLst/>
            <a:ahLst/>
            <a:cxnLst/>
            <a:rect l="l" t="t" r="r" b="b"/>
            <a:pathLst>
              <a:path w="7948396" h="5981168">
                <a:moveTo>
                  <a:pt x="7948396" y="0"/>
                </a:moveTo>
                <a:lnTo>
                  <a:pt x="0" y="0"/>
                </a:lnTo>
                <a:lnTo>
                  <a:pt x="0" y="5981168"/>
                </a:lnTo>
                <a:lnTo>
                  <a:pt x="7948396" y="5981168"/>
                </a:lnTo>
                <a:lnTo>
                  <a:pt x="7948396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68600" y="8115302"/>
            <a:ext cx="2521988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0" y="0"/>
                </a:moveTo>
                <a:lnTo>
                  <a:pt x="3138055" y="0"/>
                </a:lnTo>
                <a:lnTo>
                  <a:pt x="3138055" y="3138055"/>
                </a:lnTo>
                <a:lnTo>
                  <a:pt x="0" y="3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C:\Users\Windows\Downloads\Telegram Desktop\photo_2024-12-18_14-18-37.jpg"/>
          <p:cNvPicPr>
            <a:picLocks noChangeAspect="1" noChangeArrowheads="1"/>
          </p:cNvPicPr>
          <p:nvPr/>
        </p:nvPicPr>
        <p:blipFill>
          <a:blip r:embed="rId9" cstate="print"/>
          <a:srcRect b="3382"/>
          <a:stretch>
            <a:fillRect/>
          </a:stretch>
        </p:blipFill>
        <p:spPr bwMode="auto">
          <a:xfrm>
            <a:off x="3886200" y="495300"/>
            <a:ext cx="11582400" cy="76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5000" y="87249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10"/>
              </a:rPr>
              <a:t>https://vk.com/video-227792477_456239018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3" y="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457200" y="7124700"/>
            <a:ext cx="5791200" cy="2831007"/>
          </a:xfrm>
          <a:custGeom>
            <a:avLst/>
            <a:gdLst/>
            <a:ahLst/>
            <a:cxnLst/>
            <a:rect l="l" t="t" r="r" b="b"/>
            <a:pathLst>
              <a:path w="7948396" h="5981168">
                <a:moveTo>
                  <a:pt x="7948396" y="0"/>
                </a:moveTo>
                <a:lnTo>
                  <a:pt x="0" y="0"/>
                </a:lnTo>
                <a:lnTo>
                  <a:pt x="0" y="5981168"/>
                </a:lnTo>
                <a:lnTo>
                  <a:pt x="7948396" y="5981168"/>
                </a:lnTo>
                <a:lnTo>
                  <a:pt x="7948396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68600" y="8115302"/>
            <a:ext cx="2521988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0" y="0"/>
                </a:moveTo>
                <a:lnTo>
                  <a:pt x="3138055" y="0"/>
                </a:lnTo>
                <a:lnTo>
                  <a:pt x="3138055" y="3138055"/>
                </a:lnTo>
                <a:lnTo>
                  <a:pt x="0" y="3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C:\Users\Windows\Desktop\2024-12-18_13002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3009900"/>
            <a:ext cx="13348050" cy="313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869037"/>
            <a:ext cx="9677400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В настоящее время наблюдается значительное развитие международного сотрудничества с Китайской Народной Республикой во всех областях, что в полной мере отвечает стратегическим национальным интересам Российской Федерации, и важнейшим условием дальнейшего развития межнационального взаимодействия является изучение китайского языка. Однако масштабы изучения китайского языка в учебных заведениях всех уровней в Самарской области серьезно отстают от потребностей российско-китайского сотрудничества. </a:t>
            </a:r>
          </a:p>
          <a:p>
            <a:r>
              <a:rPr lang="ru-RU" sz="2800" dirty="0" smtClean="0"/>
              <a:t>    По нашим данным, в настоящее время в Самаре насчитывается около 17 учреждений, где изучается китайский язык, но его изучение организовано, в основном, в объединениях по интересам на платной основе, что является препятствием для учащихся из малообеспеченных семей или семей, находящихся в трудной жизненной ситуации.</a:t>
            </a:r>
          </a:p>
          <a:p>
            <a:r>
              <a:rPr lang="ru-RU" sz="2800" dirty="0" smtClean="0"/>
              <a:t>   Таким образом, имея контингент учащихся, желающих изучать китайский язык, их стремление знакомиться с китайской историей и культурой, считаем обоснованным организацию Центра китайского языка и реализацию данного проекта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66700"/>
            <a:ext cx="4217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Постановка проблемы</a:t>
            </a:r>
            <a:endParaRPr lang="ru-RU" sz="32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7" name="Picture 3" descr="C:\Users\Windows\Desktop\китай\photo_2024-10-26_12-48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0" y="5219700"/>
            <a:ext cx="6756400" cy="4762500"/>
          </a:xfrm>
          <a:prstGeom prst="rect">
            <a:avLst/>
          </a:prstGeom>
          <a:noFill/>
        </p:spPr>
      </p:pic>
      <p:pic>
        <p:nvPicPr>
          <p:cNvPr id="16388" name="Picture 4" descr="C:\Users\Windows\Desktop\китай\15-01-muzyka-druzhby-rossiya-kitaj-1.jpg__760x510_q85_crop_subsampl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0" y="342900"/>
            <a:ext cx="6705600" cy="444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3" y="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7810500"/>
            <a:ext cx="2895600" cy="2069007"/>
          </a:xfrm>
          <a:custGeom>
            <a:avLst/>
            <a:gdLst/>
            <a:ahLst/>
            <a:cxnLst/>
            <a:rect l="l" t="t" r="r" b="b"/>
            <a:pathLst>
              <a:path w="7948396" h="5981168">
                <a:moveTo>
                  <a:pt x="7948396" y="0"/>
                </a:moveTo>
                <a:lnTo>
                  <a:pt x="0" y="0"/>
                </a:lnTo>
                <a:lnTo>
                  <a:pt x="0" y="5981168"/>
                </a:lnTo>
                <a:lnTo>
                  <a:pt x="7948396" y="5981168"/>
                </a:lnTo>
                <a:lnTo>
                  <a:pt x="7948396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68600" y="8115302"/>
            <a:ext cx="2521988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0" y="0"/>
                </a:moveTo>
                <a:lnTo>
                  <a:pt x="3138055" y="0"/>
                </a:lnTo>
                <a:lnTo>
                  <a:pt x="3138055" y="3138055"/>
                </a:lnTo>
                <a:lnTo>
                  <a:pt x="0" y="3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2667000" y="315039"/>
            <a:ext cx="14478000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Цель  проекта </a:t>
            </a:r>
            <a:endParaRPr lang="ru-RU" sz="3200" dirty="0" smtClean="0">
              <a:solidFill>
                <a:schemeClr val="accent2"/>
              </a:solidFill>
              <a:latin typeface="+mj-lt"/>
            </a:endParaRPr>
          </a:p>
          <a:p>
            <a:r>
              <a:rPr lang="ru-RU" sz="2800" dirty="0" smtClean="0"/>
              <a:t>                             Создание «Центра изучения китайского языка и культуры».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Задачи проекта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Разработать и реализовать систему культурно-просветительских мероприятий, направленных на повышение интереса учащихся к изучению китайского языка и культуры.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Создать условия для максимального раскрытия творческого потенциала учащихся и учителей в процессе обучения китайскому языку.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Привлечь к образовательному процессу носителей языка (по возможности) с целью изучения практического китайского языка.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Привлечь к образовательному процессу студентов самарских ВУЗОВ, изучающих китайский язык в рамках сетевого взаимодействия на основе договоров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Провести культурно-просветительские мероприятия для обучающихся городского округа Самара, направленных на повышение интереса учащихся к изучению китайского языка и культуры.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Провести методический семинар для учителей иностранных языков г.о. Самара с целью знакомства с особенностями технологий преподавания китайского языка.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Создать Интернет-страницу в социальной сети «ВК» для развития единого информационного пространства, популяризации мировых ценностей китайской культуры, повышения качества изучения китайского языка и его пополнение.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Разработать и реализовать образовательные программы курса китайского языка с возможностью использовать их в учебно-воспитательном процессе других ОО.</a:t>
            </a:r>
          </a:p>
          <a:p>
            <a:endParaRPr lang="ru-RU" dirty="0"/>
          </a:p>
        </p:txBody>
      </p:sp>
      <p:pic>
        <p:nvPicPr>
          <p:cNvPr id="15361" name="Picture 1" descr="C:\Users\Windows\Desktop\китай\45b282de102bf67bdd4124981e90f57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66701"/>
            <a:ext cx="2286000" cy="151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66700"/>
            <a:ext cx="9829800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Основные идеи проекта</a:t>
            </a:r>
          </a:p>
          <a:p>
            <a:r>
              <a:rPr lang="ru-RU" sz="2800" dirty="0" smtClean="0"/>
              <a:t>   Данный проект призван популяризировать изучение китайского языка. В ходе работы над проектом будет создан и представлен педагогическому сообществу центр культуры и изучения китайского языка. Данный центр будет аккумулировать работу гимназии по выбранному направлению с другими заинтересованными образовательными учреждениями и высшими учебными заведениями Самарского региона. </a:t>
            </a:r>
          </a:p>
          <a:p>
            <a:r>
              <a:rPr lang="ru-RU" sz="2800" dirty="0" smtClean="0"/>
              <a:t>   На базе Центра китайского языка будет проводиться работа с учащимися различных возрастных категорий, что позволит решить определенные задачи, одна из главных – создание условий для развития языковой поликультурной личности, способной реализовать себя в сложном модернизирующемся социальном, экономическом и политическом пространстве. Так на занятиях и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встречах учащиеся будут иметь возможность познакомиться с историей и культурой Китая, общаться с носителями языка. Проведение занятий и мероприятий позволит сформировать у младших школьников гимназии многосторонний интерес к Китаю, что в дальнейшем будет способствовать мотивированному выбору китайского языка для изучения.</a:t>
            </a:r>
          </a:p>
          <a:p>
            <a:endParaRPr lang="ru-RU" dirty="0"/>
          </a:p>
        </p:txBody>
      </p:sp>
      <p:pic>
        <p:nvPicPr>
          <p:cNvPr id="8194" name="Picture 2" descr="C:\Users\Windows\Desktop\китай\photo_2024-10-26_12-48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4762500"/>
            <a:ext cx="6908799" cy="5181600"/>
          </a:xfrm>
          <a:prstGeom prst="rect">
            <a:avLst/>
          </a:prstGeom>
          <a:noFill/>
        </p:spPr>
      </p:pic>
      <p:pic>
        <p:nvPicPr>
          <p:cNvPr id="8195" name="Picture 3" descr="C:\Users\Windows\Desktop\китай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419100"/>
            <a:ext cx="7010400" cy="405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39062" y="41910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1524000" y="571500"/>
            <a:ext cx="8001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                            Основное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                 мероприятие проекта</a:t>
            </a:r>
          </a:p>
          <a:p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2800" dirty="0" smtClean="0"/>
              <a:t>    Основное мероприятие проекта (для учащихся) - «Дни Китайской Культуры», которые будут наполнены культурно-ориентированными конкурсами, мастер-классами, </a:t>
            </a:r>
            <a:r>
              <a:rPr lang="ru-RU" sz="2800" dirty="0" err="1" smtClean="0"/>
              <a:t>мульт-шоу</a:t>
            </a:r>
            <a:r>
              <a:rPr lang="ru-RU" sz="2800" dirty="0" smtClean="0"/>
              <a:t> и другими интересными опциями.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    Основное мероприятие проекта (для педагогов иностранных языков) – практико-ориентированный семинар «Методическая шкатулка Востока» (о методических особенностях преподавания китайского языка и возможности их использования в преподавании других иностранных языков).</a:t>
            </a:r>
          </a:p>
          <a:p>
            <a:endParaRPr lang="ru-RU" dirty="0"/>
          </a:p>
        </p:txBody>
      </p:sp>
      <p:pic>
        <p:nvPicPr>
          <p:cNvPr id="9219" name="Picture 3" descr="C:\Users\Windows\Desktop\китай\20241025_103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6600" y="5372100"/>
            <a:ext cx="6172200" cy="4629151"/>
          </a:xfrm>
          <a:prstGeom prst="rect">
            <a:avLst/>
          </a:prstGeom>
          <a:noFill/>
        </p:spPr>
      </p:pic>
      <p:pic>
        <p:nvPicPr>
          <p:cNvPr id="9220" name="Picture 4" descr="C:\Users\Windows\Desktop\китай\2024-12-18_0557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7600" y="342900"/>
            <a:ext cx="4217987" cy="4533730"/>
          </a:xfrm>
          <a:prstGeom prst="rect">
            <a:avLst/>
          </a:prstGeom>
          <a:noFill/>
        </p:spPr>
      </p:pic>
      <p:sp>
        <p:nvSpPr>
          <p:cNvPr id="11" name="Freeform 3"/>
          <p:cNvSpPr/>
          <p:nvPr/>
        </p:nvSpPr>
        <p:spPr>
          <a:xfrm flipH="1">
            <a:off x="2819400" y="7734300"/>
            <a:ext cx="4648200" cy="2552700"/>
          </a:xfrm>
          <a:custGeom>
            <a:avLst/>
            <a:gdLst/>
            <a:ahLst/>
            <a:cxnLst/>
            <a:rect l="l" t="t" r="r" b="b"/>
            <a:pathLst>
              <a:path w="7948396" h="5981168">
                <a:moveTo>
                  <a:pt x="7948396" y="0"/>
                </a:moveTo>
                <a:lnTo>
                  <a:pt x="0" y="0"/>
                </a:lnTo>
                <a:lnTo>
                  <a:pt x="0" y="5981168"/>
                </a:lnTo>
                <a:lnTo>
                  <a:pt x="7948396" y="5981168"/>
                </a:lnTo>
                <a:lnTo>
                  <a:pt x="7948396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2057400" y="266700"/>
            <a:ext cx="13792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                                               Сетевое взаимодействие</a:t>
            </a:r>
          </a:p>
          <a:p>
            <a:endParaRPr lang="ru-RU" sz="3200" b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ru-RU" sz="2800" dirty="0" smtClean="0"/>
              <a:t>   Информационное обеспечение реализации проекта будет осуществляться через рассылку электронных писем в адрес ОО городского округа Самара, размещение информации в специально созданных страницах социальной сети «</a:t>
            </a:r>
            <a:r>
              <a:rPr lang="ru-RU" sz="2800" dirty="0" err="1" smtClean="0"/>
              <a:t>ВКонтакте</a:t>
            </a:r>
            <a:r>
              <a:rPr lang="ru-RU" sz="2800" dirty="0" smtClean="0"/>
              <a:t>» (</a:t>
            </a:r>
            <a:r>
              <a:rPr lang="en-US" sz="2800" u="sng" dirty="0" smtClean="0">
                <a:hlinkClick r:id="rId8"/>
              </a:rPr>
              <a:t>https://vk.com/rus133chin</a:t>
            </a:r>
            <a:r>
              <a:rPr lang="ru-RU" sz="2800" dirty="0" smtClean="0"/>
              <a:t>). Это позволит привлечь к проекту максимальное количество заинтересованных педагогов г.о. Самара. </a:t>
            </a:r>
          </a:p>
          <a:p>
            <a:r>
              <a:rPr lang="ru-RU" sz="2800" dirty="0" smtClean="0"/>
              <a:t>В рамках реализации проекта предполагается сотрудничество со следующими социальными партнерами:</a:t>
            </a:r>
          </a:p>
          <a:p>
            <a:endParaRPr lang="ru-RU" dirty="0"/>
          </a:p>
        </p:txBody>
      </p:sp>
      <p:pic>
        <p:nvPicPr>
          <p:cNvPr id="10241" name="Picture 1" descr="C:\Users\Windows\Desktop\2024-12-18_104255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57700"/>
            <a:ext cx="11658600" cy="5235295"/>
          </a:xfrm>
          <a:prstGeom prst="rect">
            <a:avLst/>
          </a:prstGeom>
          <a:noFill/>
        </p:spPr>
      </p:pic>
      <p:pic>
        <p:nvPicPr>
          <p:cNvPr id="10242" name="Picture 2" descr="C:\Users\Windows\Desktop\китай\photo_2024-11-20_12-56-0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49500" y="495300"/>
            <a:ext cx="3238500" cy="3238500"/>
          </a:xfrm>
          <a:prstGeom prst="rect">
            <a:avLst/>
          </a:prstGeom>
          <a:noFill/>
        </p:spPr>
      </p:pic>
      <p:pic>
        <p:nvPicPr>
          <p:cNvPr id="10243" name="Picture 3" descr="C:\Users\Windows\Desktop\китай\dlya.sajta.kult.svyazi.R_K.AB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838700"/>
            <a:ext cx="590386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121" name="Picture 1" descr="C:\Users\Windows\Desktop\китай\photo_2024-12-18_05-01-27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t="26753" r="13932"/>
          <a:stretch>
            <a:fillRect/>
          </a:stretch>
        </p:blipFill>
        <p:spPr bwMode="auto">
          <a:xfrm>
            <a:off x="2362200" y="1333500"/>
            <a:ext cx="7772400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419100"/>
            <a:ext cx="450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Уроки китайского языка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9400" y="1181100"/>
            <a:ext cx="7086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r>
              <a:rPr lang="ru-RU" sz="2800" dirty="0" smtClean="0"/>
              <a:t>рганизован </a:t>
            </a:r>
            <a:r>
              <a:rPr lang="ru-RU" sz="2800" dirty="0" smtClean="0"/>
              <a:t>Центр изучения китайского языка и культуры как инновационное </a:t>
            </a:r>
            <a:r>
              <a:rPr lang="ru-RU" sz="2800" dirty="0" err="1" smtClean="0"/>
              <a:t>компетентностно-ориентированное</a:t>
            </a:r>
            <a:r>
              <a:rPr lang="ru-RU" sz="2800" dirty="0" smtClean="0"/>
              <a:t> образовательное пространство;</a:t>
            </a:r>
          </a:p>
          <a:p>
            <a:r>
              <a:rPr lang="ru-RU" sz="2800" dirty="0" smtClean="0"/>
              <a:t>Будут удовлетворены запросов учащихся и их родителей (законных представителей) по предоставлению возможности изучения китайского языка.</a:t>
            </a:r>
          </a:p>
          <a:p>
            <a:r>
              <a:rPr lang="ru-RU" sz="2800" dirty="0" smtClean="0"/>
              <a:t>Изучение китайского языка в гимназии предоставляет широкие возможности для дальнейшего обучения выпускников учреждения высшего образования России.</a:t>
            </a:r>
          </a:p>
          <a:p>
            <a:endParaRPr lang="ru-RU" dirty="0"/>
          </a:p>
        </p:txBody>
      </p:sp>
      <p:pic>
        <p:nvPicPr>
          <p:cNvPr id="1026" name="Picture 2" descr="C:\Users\Windows\Downloads\Telegram Desktop\photo_2024-12-18_14-08-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5905500"/>
            <a:ext cx="7543800" cy="4031455"/>
          </a:xfrm>
          <a:prstGeom prst="rect">
            <a:avLst/>
          </a:prstGeom>
          <a:noFill/>
        </p:spPr>
      </p:pic>
      <p:sp>
        <p:nvSpPr>
          <p:cNvPr id="10" name="Freeform 4"/>
          <p:cNvSpPr/>
          <p:nvPr/>
        </p:nvSpPr>
        <p:spPr>
          <a:xfrm>
            <a:off x="15468600" y="8115302"/>
            <a:ext cx="2521988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0" y="0"/>
                </a:moveTo>
                <a:lnTo>
                  <a:pt x="3138055" y="0"/>
                </a:lnTo>
                <a:lnTo>
                  <a:pt x="3138055" y="3138055"/>
                </a:lnTo>
                <a:lnTo>
                  <a:pt x="0" y="3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7" name="Picture 3" descr="C:\Users\Windows\Desktop\images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0" y="6172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3" y="0"/>
            <a:ext cx="2448938" cy="37719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304801" y="419102"/>
            <a:ext cx="2804314" cy="1765157"/>
          </a:xfrm>
          <a:custGeom>
            <a:avLst/>
            <a:gdLst/>
            <a:ahLst/>
            <a:cxnLst/>
            <a:rect l="l" t="t" r="r" b="b"/>
            <a:pathLst>
              <a:path w="3138055" h="3138055">
                <a:moveTo>
                  <a:pt x="3138054" y="3138055"/>
                </a:moveTo>
                <a:lnTo>
                  <a:pt x="0" y="3138055"/>
                </a:lnTo>
                <a:lnTo>
                  <a:pt x="0" y="0"/>
                </a:lnTo>
                <a:lnTo>
                  <a:pt x="3138054" y="0"/>
                </a:lnTo>
                <a:lnTo>
                  <a:pt x="3138054" y="3138055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4648200" y="342900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Некоторые из проведенных мероприятий </a:t>
            </a: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028700"/>
            <a:ext cx="1440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/>
              <a:t>Началось сотрудничество и переписка с образовательным учреждением в Китайской народной республике</a:t>
            </a:r>
            <a:r>
              <a:rPr lang="ru-RU" sz="3200" dirty="0" smtClean="0"/>
              <a:t>. Завязались контакты с педагогическим коллективом и учениками </a:t>
            </a:r>
            <a:r>
              <a:rPr lang="ru-RU" sz="3200" dirty="0" err="1" smtClean="0"/>
              <a:t>Чжэнчжоуской</a:t>
            </a:r>
            <a:r>
              <a:rPr lang="ru-RU" sz="3200" dirty="0" smtClean="0"/>
              <a:t> школы иностранных языков Нового района </a:t>
            </a:r>
            <a:r>
              <a:rPr lang="ru-RU" sz="3200" dirty="0" err="1" smtClean="0"/>
              <a:t>Чжэндун</a:t>
            </a:r>
            <a:r>
              <a:rPr lang="ru-RU" sz="3200" dirty="0" smtClean="0"/>
              <a:t>  (</a:t>
            </a:r>
            <a:r>
              <a:rPr lang="en-US" sz="3200" dirty="0" smtClean="0"/>
              <a:t>Zhengzhou </a:t>
            </a:r>
            <a:r>
              <a:rPr lang="en-US" sz="3200" dirty="0" err="1" smtClean="0"/>
              <a:t>Zhengdong</a:t>
            </a:r>
            <a:r>
              <a:rPr lang="en-US" sz="3200" dirty="0" smtClean="0"/>
              <a:t> New District Foreign Language School</a:t>
            </a:r>
            <a:r>
              <a:rPr lang="ru-RU" sz="3200" dirty="0" smtClean="0"/>
              <a:t>) .</a:t>
            </a:r>
          </a:p>
          <a:p>
            <a:r>
              <a:rPr lang="ru-RU" sz="3200" dirty="0" smtClean="0"/>
              <a:t>Переписка идет на английском языке, который изучается  обеими сторонами.</a:t>
            </a:r>
            <a:endParaRPr lang="ru-RU" sz="3200" dirty="0"/>
          </a:p>
        </p:txBody>
      </p:sp>
      <p:pic>
        <p:nvPicPr>
          <p:cNvPr id="13313" name="Picture 1" descr="C:\Users\Windows\Desktop\китай\Снимок экрана 2024-12-17 142825.jpg"/>
          <p:cNvPicPr>
            <a:picLocks noChangeAspect="1" noChangeArrowheads="1"/>
          </p:cNvPicPr>
          <p:nvPr/>
        </p:nvPicPr>
        <p:blipFill>
          <a:blip r:embed="rId8" cstate="print"/>
          <a:srcRect l="11150" t="3307" r="35840" b="25269"/>
          <a:stretch>
            <a:fillRect/>
          </a:stretch>
        </p:blipFill>
        <p:spPr bwMode="auto">
          <a:xfrm>
            <a:off x="12115800" y="5295900"/>
            <a:ext cx="5562600" cy="4495800"/>
          </a:xfrm>
          <a:prstGeom prst="rect">
            <a:avLst/>
          </a:prstGeom>
          <a:noFill/>
        </p:spPr>
      </p:pic>
      <p:pic>
        <p:nvPicPr>
          <p:cNvPr id="13315" name="Picture 3" descr="C:\Users\Windows\Desktop\китай\Снимок экрана 2024-12-17 143042.jpg"/>
          <p:cNvPicPr>
            <a:picLocks noChangeAspect="1" noChangeArrowheads="1"/>
          </p:cNvPicPr>
          <p:nvPr/>
        </p:nvPicPr>
        <p:blipFill>
          <a:blip r:embed="rId9" cstate="print"/>
          <a:srcRect l="15730" t="3989" r="14606" b="5596"/>
          <a:stretch>
            <a:fillRect/>
          </a:stretch>
        </p:blipFill>
        <p:spPr bwMode="auto">
          <a:xfrm>
            <a:off x="609600" y="5448300"/>
            <a:ext cx="6044452" cy="4419600"/>
          </a:xfrm>
          <a:prstGeom prst="rect">
            <a:avLst/>
          </a:prstGeom>
          <a:noFill/>
        </p:spPr>
      </p:pic>
      <p:pic>
        <p:nvPicPr>
          <p:cNvPr id="13316" name="Picture 4" descr="C:\Users\Windows\Desktop\китай\Снимок экрана 2024-12-17 1424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5448300"/>
            <a:ext cx="4784725" cy="4397375"/>
          </a:xfrm>
          <a:prstGeom prst="rect">
            <a:avLst/>
          </a:prstGeom>
          <a:noFill/>
        </p:spPr>
      </p:pic>
      <p:pic>
        <p:nvPicPr>
          <p:cNvPr id="13317" name="Picture 5" descr="C:\Users\Windows\Desktop\2024-12-18_11261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58400" y="3695700"/>
            <a:ext cx="7643812" cy="1368606"/>
          </a:xfrm>
          <a:prstGeom prst="rect">
            <a:avLst/>
          </a:prstGeom>
          <a:noFill/>
        </p:spPr>
      </p:pic>
      <p:pic>
        <p:nvPicPr>
          <p:cNvPr id="13318" name="Picture 6" descr="C:\Users\Windows\Desktop\2024-12-18_11255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3543300"/>
            <a:ext cx="87630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68800" y="495300"/>
            <a:ext cx="924938" cy="2057400"/>
          </a:xfrm>
          <a:custGeom>
            <a:avLst/>
            <a:gdLst/>
            <a:ahLst/>
            <a:cxnLst/>
            <a:rect l="l" t="t" r="r" b="b"/>
            <a:pathLst>
              <a:path w="3998848" h="7315200">
                <a:moveTo>
                  <a:pt x="0" y="0"/>
                </a:moveTo>
                <a:lnTo>
                  <a:pt x="3998848" y="0"/>
                </a:lnTo>
                <a:lnTo>
                  <a:pt x="399884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3276600" y="419100"/>
            <a:ext cx="1226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ноябре этого года в нашем образовательном учреждении успешно прошел «Открытый конкурс каллиграфии и творческого</a:t>
            </a:r>
          </a:p>
          <a:p>
            <a:pPr algn="ctr"/>
            <a:r>
              <a:rPr lang="ru-RU" sz="2800" b="1" dirty="0" smtClean="0"/>
              <a:t> изображения китайского иероглифа»,</a:t>
            </a:r>
          </a:p>
          <a:p>
            <a:pPr algn="ctr"/>
            <a:r>
              <a:rPr lang="ru-RU" sz="2800" b="1" dirty="0" smtClean="0"/>
              <a:t>посвященный  Году культуры России – Китая  (2024-2025)</a:t>
            </a:r>
            <a:endParaRPr lang="ru-RU" sz="2800" b="1" dirty="0"/>
          </a:p>
        </p:txBody>
      </p:sp>
      <p:pic>
        <p:nvPicPr>
          <p:cNvPr id="14338" name="Picture 2" descr="C:\Users\Windows\Desktop\китай\photo_2024-12-17_14-47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4400" y="2705100"/>
            <a:ext cx="5010150" cy="6680200"/>
          </a:xfrm>
          <a:prstGeom prst="rect">
            <a:avLst/>
          </a:prstGeom>
          <a:noFill/>
        </p:spPr>
      </p:pic>
      <p:pic>
        <p:nvPicPr>
          <p:cNvPr id="14339" name="Picture 3" descr="C:\Users\Windows\Desktop\китай\w816-2d3288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62890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911</Words>
  <Application>Microsoft Office PowerPoint</Application>
  <PresentationFormat>Произвольный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ChinaCyr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Red Vintage Happy Chinese New Year Instagram Story</dc:title>
  <cp:lastModifiedBy>Windows</cp:lastModifiedBy>
  <cp:revision>30</cp:revision>
  <dcterms:created xsi:type="dcterms:W3CDTF">2006-08-16T00:00:00Z</dcterms:created>
  <dcterms:modified xsi:type="dcterms:W3CDTF">2024-12-18T10:30:53Z</dcterms:modified>
  <dc:identifier>DAGX3PpFOQc</dc:identifier>
</cp:coreProperties>
</file>