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500" r:id="rId4"/>
    <p:sldId id="271" r:id="rId5"/>
    <p:sldId id="257" r:id="rId6"/>
    <p:sldId id="268" r:id="rId7"/>
    <p:sldId id="269" r:id="rId8"/>
    <p:sldId id="261" r:id="rId9"/>
    <p:sldId id="263" r:id="rId10"/>
    <p:sldId id="499" r:id="rId11"/>
    <p:sldId id="265" r:id="rId12"/>
    <p:sldId id="272" r:id="rId13"/>
    <p:sldId id="276" r:id="rId14"/>
    <p:sldId id="266" r:id="rId15"/>
  </p:sldIdLst>
  <p:sldSz cx="18288000" cy="10287000"/>
  <p:notesSz cx="6858000" cy="9144000"/>
  <p:embeddedFontLst>
    <p:embeddedFont>
      <p:font typeface="DM Sans" pitchFamily="2" charset="0"/>
      <p:regular r:id="rId16"/>
      <p:bold r:id="rId17"/>
      <p:italic r:id="rId18"/>
      <p:boldItalic r:id="rId19"/>
    </p:embeddedFont>
    <p:embeddedFont>
      <p:font typeface="DM Sans Bold" charset="0"/>
      <p:regular r:id="rId20"/>
    </p:embeddedFont>
    <p:embeddedFont>
      <p:font typeface="Repo Bold" panose="020B0604020202020204" charset="0"/>
      <p:regular r:id="rId21"/>
    </p:embeddedFont>
    <p:embeddedFont>
      <p:font typeface="Repo Bold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11049667290838E-2"/>
          <c:y val="9.3305068053404508E-2"/>
          <c:w val="0.87258011726644347"/>
          <c:h val="0.61217793951115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 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Task 1</c:v>
                </c:pt>
                <c:pt idx="1">
                  <c:v>Task 2</c:v>
                </c:pt>
                <c:pt idx="2">
                  <c:v>Task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F-4138-8FD9-5FD2ED7698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 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Task 1</c:v>
                </c:pt>
                <c:pt idx="1">
                  <c:v>Task 2</c:v>
                </c:pt>
                <c:pt idx="2">
                  <c:v>Task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</c:v>
                </c:pt>
                <c:pt idx="1">
                  <c:v>13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5F-4138-8FD9-5FD2ED7698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9156927"/>
        <c:axId val="863252671"/>
      </c:barChart>
      <c:catAx>
        <c:axId val="859156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3252671"/>
        <c:crosses val="autoZero"/>
        <c:auto val="1"/>
        <c:lblAlgn val="ctr"/>
        <c:lblOffset val="100"/>
        <c:noMultiLvlLbl val="0"/>
      </c:catAx>
      <c:valAx>
        <c:axId val="863252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56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52448443944507"/>
          <c:y val="0.79803698725004912"/>
          <c:w val="0.29093888263966999"/>
          <c:h val="0.19089290044061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83.png"/><Relationship Id="rId7" Type="http://schemas.openxmlformats.org/officeDocument/2006/relationships/image" Target="../media/image8.pn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image" Target="../media/image39.svg"/><Relationship Id="rId4" Type="http://schemas.openxmlformats.org/officeDocument/2006/relationships/image" Target="../media/image84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3.png"/><Relationship Id="rId18" Type="http://schemas.openxmlformats.org/officeDocument/2006/relationships/image" Target="../media/image98.svg"/><Relationship Id="rId3" Type="http://schemas.openxmlformats.org/officeDocument/2006/relationships/image" Target="../media/image18.png"/><Relationship Id="rId21" Type="http://schemas.openxmlformats.org/officeDocument/2006/relationships/image" Target="../media/image16.png"/><Relationship Id="rId7" Type="http://schemas.openxmlformats.org/officeDocument/2006/relationships/image" Target="../media/image89.png"/><Relationship Id="rId12" Type="http://schemas.openxmlformats.org/officeDocument/2006/relationships/image" Target="../media/image92.svg"/><Relationship Id="rId17" Type="http://schemas.openxmlformats.org/officeDocument/2006/relationships/image" Target="../media/image97.png"/><Relationship Id="rId25" Type="http://schemas.openxmlformats.org/officeDocument/2006/relationships/chart" Target="../charts/chart1.xml"/><Relationship Id="rId2" Type="http://schemas.openxmlformats.org/officeDocument/2006/relationships/image" Target="../media/image1.png"/><Relationship Id="rId16" Type="http://schemas.openxmlformats.org/officeDocument/2006/relationships/image" Target="../media/image96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91.png"/><Relationship Id="rId24" Type="http://schemas.openxmlformats.org/officeDocument/2006/relationships/image" Target="../media/image100.png"/><Relationship Id="rId5" Type="http://schemas.openxmlformats.org/officeDocument/2006/relationships/image" Target="../media/image14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10" Type="http://schemas.openxmlformats.org/officeDocument/2006/relationships/image" Target="../media/image84.svg"/><Relationship Id="rId19" Type="http://schemas.openxmlformats.org/officeDocument/2006/relationships/image" Target="../media/image8.png"/><Relationship Id="rId4" Type="http://schemas.openxmlformats.org/officeDocument/2006/relationships/image" Target="../media/image19.svg"/><Relationship Id="rId9" Type="http://schemas.openxmlformats.org/officeDocument/2006/relationships/image" Target="../media/image83.png"/><Relationship Id="rId14" Type="http://schemas.openxmlformats.org/officeDocument/2006/relationships/image" Target="../media/image94.svg"/><Relationship Id="rId22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0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08.pn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12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106.png"/><Relationship Id="rId5" Type="http://schemas.openxmlformats.org/officeDocument/2006/relationships/image" Target="../media/image6.png"/><Relationship Id="rId10" Type="http://schemas.openxmlformats.org/officeDocument/2006/relationships/image" Target="../media/image105.png"/><Relationship Id="rId4" Type="http://schemas.openxmlformats.org/officeDocument/2006/relationships/image" Target="../media/image103.svg"/><Relationship Id="rId9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28.png"/><Relationship Id="rId7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112.svg"/><Relationship Id="rId4" Type="http://schemas.openxmlformats.org/officeDocument/2006/relationships/image" Target="../media/image29.svg"/><Relationship Id="rId9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43.png"/><Relationship Id="rId10" Type="http://schemas.openxmlformats.org/officeDocument/2006/relationships/image" Target="../media/image39.svg"/><Relationship Id="rId4" Type="http://schemas.openxmlformats.org/officeDocument/2006/relationships/image" Target="../media/image29.sv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5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39.svg"/><Relationship Id="rId4" Type="http://schemas.openxmlformats.org/officeDocument/2006/relationships/image" Target="../media/image29.svg"/><Relationship Id="rId9" Type="http://schemas.openxmlformats.org/officeDocument/2006/relationships/image" Target="../media/image38.png"/><Relationship Id="rId1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0.png"/><Relationship Id="rId5" Type="http://schemas.openxmlformats.org/officeDocument/2006/relationships/image" Target="../media/image8.png"/><Relationship Id="rId10" Type="http://schemas.openxmlformats.org/officeDocument/2006/relationships/image" Target="../media/image49.svg"/><Relationship Id="rId4" Type="http://schemas.openxmlformats.org/officeDocument/2006/relationships/image" Target="../media/image47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g"/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1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jpeg"/><Relationship Id="rId5" Type="http://schemas.openxmlformats.org/officeDocument/2006/relationships/image" Target="../media/image36.pn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53.svg"/><Relationship Id="rId9" Type="http://schemas.openxmlformats.org/officeDocument/2006/relationships/image" Target="../media/image57.jp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31.sv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38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1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76.PNG"/><Relationship Id="rId5" Type="http://schemas.openxmlformats.org/officeDocument/2006/relationships/image" Target="../media/image3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4" Type="http://schemas.openxmlformats.org/officeDocument/2006/relationships/image" Target="../media/image73.sv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33642" y="23461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707704" y="1158976"/>
            <a:ext cx="15325516" cy="6360875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1280600">
            <a:off x="-2095788" y="7351783"/>
            <a:ext cx="6248976" cy="3442617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 rot="935593">
            <a:off x="13604796" y="-974843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3411325" y="2457430"/>
            <a:ext cx="4809948" cy="5747068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3505200" y="2639458"/>
            <a:ext cx="5333973" cy="577194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TextBox 11"/>
          <p:cNvSpPr txBox="1"/>
          <p:nvPr/>
        </p:nvSpPr>
        <p:spPr>
          <a:xfrm>
            <a:off x="2667000" y="1849146"/>
            <a:ext cx="11987955" cy="5987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5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o Bold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«Искусственный интеллект как новый инструмент повышения эффективности образовательного процесса»</a:t>
            </a:r>
          </a:p>
          <a:p>
            <a:pPr algn="ctr">
              <a:lnSpc>
                <a:spcPct val="115000"/>
              </a:lnSpc>
            </a:pPr>
            <a:r>
              <a:rPr lang="ru-RU" sz="5400" b="1" u="none" strike="noStrike" dirty="0">
                <a:solidFill>
                  <a:schemeClr val="tx2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5400" b="1" dirty="0">
              <a:solidFill>
                <a:schemeClr val="tx2"/>
              </a:solidFill>
              <a:effectLst/>
              <a:latin typeface="Repo Bold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Repo Bold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AA901-2648-533D-E208-25D564ACF389}"/>
              </a:ext>
            </a:extLst>
          </p:cNvPr>
          <p:cNvSpPr txBox="1"/>
          <p:nvPr/>
        </p:nvSpPr>
        <p:spPr>
          <a:xfrm>
            <a:off x="8031991" y="7945593"/>
            <a:ext cx="10256009" cy="172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ru-RU" sz="4000" dirty="0">
                <a:solidFill>
                  <a:schemeClr val="accent1"/>
                </a:solidFill>
                <a:latin typeface="Repo Bold Bold"/>
              </a:rPr>
              <a:t>Щербакова Т.С.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ru-RU" sz="4000" dirty="0">
                <a:solidFill>
                  <a:schemeClr val="accent1"/>
                </a:solidFill>
                <a:latin typeface="Repo Bold Bold"/>
              </a:rPr>
              <a:t>МБОУ Гимназия №133 г.о. Самара</a:t>
            </a:r>
            <a:endParaRPr lang="en-US" sz="4000" dirty="0">
              <a:solidFill>
                <a:schemeClr val="accent1"/>
              </a:solidFill>
              <a:latin typeface="Repo Bold 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55D084-67CD-4439-AFEE-8DBA69A0C8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700" y="4255985"/>
            <a:ext cx="3948513" cy="39485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BDB2C7-4AD1-FB84-5C81-AF4C868AD103}"/>
              </a:ext>
            </a:extLst>
          </p:cNvPr>
          <p:cNvSpPr/>
          <p:nvPr/>
        </p:nvSpPr>
        <p:spPr>
          <a:xfrm>
            <a:off x="0" y="-949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BEEA585F-ABC7-BEEB-771A-30C3D3BD0FBA}"/>
              </a:ext>
            </a:extLst>
          </p:cNvPr>
          <p:cNvSpPr/>
          <p:nvPr/>
        </p:nvSpPr>
        <p:spPr>
          <a:xfrm>
            <a:off x="5522891" y="544868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6" name="Group 19">
            <a:extLst>
              <a:ext uri="{FF2B5EF4-FFF2-40B4-BE49-F238E27FC236}">
                <a16:creationId xmlns:a16="http://schemas.microsoft.com/office/drawing/2014/main" id="{9F729AAB-C90C-D882-FE93-1D697EB2EFEA}"/>
              </a:ext>
            </a:extLst>
          </p:cNvPr>
          <p:cNvGrpSpPr/>
          <p:nvPr/>
        </p:nvGrpSpPr>
        <p:grpSpPr>
          <a:xfrm>
            <a:off x="8527130" y="177406"/>
            <a:ext cx="8534399" cy="2459008"/>
            <a:chOff x="0" y="0"/>
            <a:chExt cx="3627015" cy="1127034"/>
          </a:xfrm>
        </p:grpSpPr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2DCD2AAF-FFCB-3A05-39C2-C61D4360A897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303E2794-1EA8-97EC-AF48-95F4A2D7AA17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6FFE98-8BF6-A9C5-0D57-4705F14B1DDE}"/>
              </a:ext>
            </a:extLst>
          </p:cNvPr>
          <p:cNvSpPr txBox="1"/>
          <p:nvPr/>
        </p:nvSpPr>
        <p:spPr>
          <a:xfrm>
            <a:off x="8742219" y="577763"/>
            <a:ext cx="91509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/>
                <a:latin typeface="+mj-lt"/>
              </a:rPr>
              <a:t>Этап 1. </a:t>
            </a:r>
            <a:r>
              <a:rPr lang="ru-RU" sz="3200" dirty="0">
                <a:latin typeface="+mj-lt"/>
              </a:rPr>
              <a:t>Аналитическое чтение </a:t>
            </a:r>
            <a:endParaRPr lang="en-US" sz="3200" dirty="0">
              <a:latin typeface="+mj-lt"/>
            </a:endParaRPr>
          </a:p>
          <a:p>
            <a:r>
              <a:rPr lang="ru-RU" sz="3200" dirty="0">
                <a:latin typeface="+mj-lt"/>
              </a:rPr>
              <a:t>(выявление основных особенностей </a:t>
            </a:r>
            <a:endParaRPr lang="en-US" sz="3200" dirty="0">
              <a:latin typeface="+mj-lt"/>
            </a:endParaRPr>
          </a:p>
          <a:p>
            <a:r>
              <a:rPr lang="ru-RU" sz="3200" dirty="0">
                <a:latin typeface="+mj-lt"/>
              </a:rPr>
              <a:t>несплошного текста)</a:t>
            </a:r>
            <a:r>
              <a:rPr lang="en-US" sz="3200" dirty="0">
                <a:latin typeface="+mj-lt"/>
              </a:rPr>
              <a:t>.</a:t>
            </a:r>
            <a:endParaRPr lang="ru-RU" sz="3200" dirty="0">
              <a:latin typeface="+mj-lt"/>
            </a:endParaRPr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13B0D325-7C93-AAFA-97E3-31666D7B2E96}"/>
              </a:ext>
            </a:extLst>
          </p:cNvPr>
          <p:cNvGrpSpPr/>
          <p:nvPr/>
        </p:nvGrpSpPr>
        <p:grpSpPr>
          <a:xfrm>
            <a:off x="8035206" y="2858629"/>
            <a:ext cx="9222821" cy="2438400"/>
            <a:chOff x="0" y="0"/>
            <a:chExt cx="3627015" cy="1127034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62D740CD-85D3-E43F-A038-088BF0889391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A868C438-CAA3-3047-A152-D07D1854B098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92602CA3-C206-3DC7-5DC1-F500E9A44ED9}"/>
              </a:ext>
            </a:extLst>
          </p:cNvPr>
          <p:cNvGrpSpPr/>
          <p:nvPr/>
        </p:nvGrpSpPr>
        <p:grpSpPr>
          <a:xfrm>
            <a:off x="8195276" y="5547940"/>
            <a:ext cx="8742951" cy="2112517"/>
            <a:chOff x="0" y="0"/>
            <a:chExt cx="3627015" cy="1127034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ECD4419F-00F2-F03A-4275-29915E0DB60B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2FD341F8-96BF-04C8-0334-2C95B798212B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7984EE3-B198-D5A0-897C-E5F688E55B78}"/>
              </a:ext>
            </a:extLst>
          </p:cNvPr>
          <p:cNvSpPr txBox="1"/>
          <p:nvPr/>
        </p:nvSpPr>
        <p:spPr>
          <a:xfrm>
            <a:off x="8170780" y="3245587"/>
            <a:ext cx="91509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Этап 2. </a:t>
            </a:r>
            <a:r>
              <a:rPr lang="ru-RU" sz="3200" dirty="0"/>
              <a:t>Чтение и извлечение информации </a:t>
            </a:r>
            <a:endParaRPr lang="en-US" sz="3200" dirty="0"/>
          </a:p>
          <a:p>
            <a:r>
              <a:rPr lang="ru-RU" sz="3200" dirty="0"/>
              <a:t>(составление целостного представления о содержании текста)</a:t>
            </a:r>
            <a:r>
              <a:rPr lang="en-US" sz="3200" dirty="0"/>
              <a:t>.</a:t>
            </a:r>
            <a:endParaRPr lang="ru-RU" sz="3200" dirty="0"/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C8D95B68-5F09-255D-7C09-2365EB79D486}"/>
              </a:ext>
            </a:extLst>
          </p:cNvPr>
          <p:cNvSpPr/>
          <p:nvPr/>
        </p:nvSpPr>
        <p:spPr>
          <a:xfrm>
            <a:off x="5934226" y="3624656"/>
            <a:ext cx="1798691" cy="935385"/>
          </a:xfrm>
          <a:custGeom>
            <a:avLst/>
            <a:gdLst/>
            <a:ahLst/>
            <a:cxnLst/>
            <a:rect l="l" t="t" r="r" b="b"/>
            <a:pathLst>
              <a:path w="1556866" h="710320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365A51-EDDF-4F84-54DC-ACA45202D347}"/>
              </a:ext>
            </a:extLst>
          </p:cNvPr>
          <p:cNvSpPr txBox="1"/>
          <p:nvPr/>
        </p:nvSpPr>
        <p:spPr>
          <a:xfrm>
            <a:off x="8411384" y="5819368"/>
            <a:ext cx="91509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+mj-lt"/>
              </a:rPr>
              <a:t>Этап </a:t>
            </a:r>
            <a:r>
              <a:rPr lang="en-US" sz="3200" b="1" dirty="0">
                <a:solidFill>
                  <a:srgbClr val="7030A0"/>
                </a:solidFill>
                <a:latin typeface="+mj-lt"/>
              </a:rPr>
              <a:t>3</a:t>
            </a:r>
            <a:r>
              <a:rPr lang="ru-RU" sz="3200" b="1" dirty="0">
                <a:solidFill>
                  <a:srgbClr val="7030A0"/>
                </a:solidFill>
                <a:latin typeface="+mj-lt"/>
              </a:rPr>
              <a:t>. </a:t>
            </a:r>
            <a:r>
              <a:rPr lang="ru-RU" sz="3200" dirty="0">
                <a:latin typeface="+mj-lt"/>
              </a:rPr>
              <a:t>И</a:t>
            </a:r>
            <a:r>
              <a:rPr lang="ru-RU" sz="3200" dirty="0">
                <a:effectLst/>
                <a:latin typeface="+mj-lt"/>
              </a:rPr>
              <a:t>зложение содержания несплошного текста </a:t>
            </a:r>
            <a:r>
              <a:rPr lang="ru-RU" sz="3200" dirty="0">
                <a:latin typeface="+mj-lt"/>
              </a:rPr>
              <a:t>(создание сплошного текста на основе несплошного)</a:t>
            </a:r>
            <a:r>
              <a:rPr lang="en-US" sz="3200" dirty="0">
                <a:latin typeface="+mj-lt"/>
              </a:rPr>
              <a:t>.</a:t>
            </a:r>
            <a:endParaRPr lang="ru-RU" sz="3200" dirty="0">
              <a:latin typeface="+mj-lt"/>
            </a:endParaRPr>
          </a:p>
        </p:txBody>
      </p:sp>
      <p:grpSp>
        <p:nvGrpSpPr>
          <p:cNvPr id="25" name="Group 19">
            <a:extLst>
              <a:ext uri="{FF2B5EF4-FFF2-40B4-BE49-F238E27FC236}">
                <a16:creationId xmlns:a16="http://schemas.microsoft.com/office/drawing/2014/main" id="{8ADA9485-88B5-FC81-D924-03A9D36FAEF0}"/>
              </a:ext>
            </a:extLst>
          </p:cNvPr>
          <p:cNvGrpSpPr/>
          <p:nvPr/>
        </p:nvGrpSpPr>
        <p:grpSpPr>
          <a:xfrm>
            <a:off x="8600931" y="7996184"/>
            <a:ext cx="8742951" cy="2112517"/>
            <a:chOff x="0" y="0"/>
            <a:chExt cx="3627015" cy="1127034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6C15A102-1633-672A-A14C-F324C2AAE66F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21BBB79E-AAC1-F427-FF18-6733CE90A48A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8C9650E-04C9-D8AA-770F-BBA1D06E8160}"/>
              </a:ext>
            </a:extLst>
          </p:cNvPr>
          <p:cNvSpPr txBox="1"/>
          <p:nvPr/>
        </p:nvSpPr>
        <p:spPr>
          <a:xfrm>
            <a:off x="8825692" y="8197061"/>
            <a:ext cx="91509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j-lt"/>
              </a:rPr>
              <a:t>Этап 4. </a:t>
            </a:r>
            <a:r>
              <a:rPr lang="ru-RU" sz="3200" dirty="0">
                <a:latin typeface="+mj-lt"/>
              </a:rPr>
              <a:t>Использование полученной </a:t>
            </a:r>
          </a:p>
          <a:p>
            <a:r>
              <a:rPr lang="ru-RU" sz="3200" dirty="0">
                <a:latin typeface="+mj-lt"/>
              </a:rPr>
              <a:t>информации для решения конкретной учебной задачи</a:t>
            </a:r>
            <a:r>
              <a:rPr lang="en-US" sz="3200" dirty="0">
                <a:latin typeface="+mj-lt"/>
              </a:rPr>
              <a:t>.</a:t>
            </a:r>
            <a:endParaRPr lang="ru-RU" sz="3200" dirty="0">
              <a:latin typeface="+mj-lt"/>
            </a:endParaRPr>
          </a:p>
        </p:txBody>
      </p:sp>
      <p:sp>
        <p:nvSpPr>
          <p:cNvPr id="30" name="Freeform 35">
            <a:extLst>
              <a:ext uri="{FF2B5EF4-FFF2-40B4-BE49-F238E27FC236}">
                <a16:creationId xmlns:a16="http://schemas.microsoft.com/office/drawing/2014/main" id="{C3082E83-85D3-DB8A-D799-1BAF567B233E}"/>
              </a:ext>
            </a:extLst>
          </p:cNvPr>
          <p:cNvSpPr/>
          <p:nvPr/>
        </p:nvSpPr>
        <p:spPr>
          <a:xfrm rot="1086636">
            <a:off x="6229101" y="5966508"/>
            <a:ext cx="1663745" cy="833767"/>
          </a:xfrm>
          <a:custGeom>
            <a:avLst/>
            <a:gdLst/>
            <a:ahLst/>
            <a:cxnLst/>
            <a:rect l="l" t="t" r="r" b="b"/>
            <a:pathLst>
              <a:path w="1556866" h="710320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704CF504-8196-8CD6-9725-80E66297B8C1}"/>
              </a:ext>
            </a:extLst>
          </p:cNvPr>
          <p:cNvSpPr/>
          <p:nvPr/>
        </p:nvSpPr>
        <p:spPr>
          <a:xfrm rot="935593">
            <a:off x="13604796" y="-974843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746B4748-84C2-30BE-8A34-0535F78CD4A9}"/>
              </a:ext>
            </a:extLst>
          </p:cNvPr>
          <p:cNvSpPr/>
          <p:nvPr/>
        </p:nvSpPr>
        <p:spPr>
          <a:xfrm rot="1683888">
            <a:off x="268390" y="5175610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AA468E-9B7F-7BB5-F020-93F70976F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" y="350965"/>
            <a:ext cx="5390151" cy="63373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03FB63-0802-C9C8-1BDB-E10DE0D016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8" y="4514076"/>
            <a:ext cx="5210902" cy="5763429"/>
          </a:xfrm>
          <a:prstGeom prst="rect">
            <a:avLst/>
          </a:prstGeom>
        </p:spPr>
      </p:pic>
      <p:sp>
        <p:nvSpPr>
          <p:cNvPr id="23" name="Freeform 14">
            <a:extLst>
              <a:ext uri="{FF2B5EF4-FFF2-40B4-BE49-F238E27FC236}">
                <a16:creationId xmlns:a16="http://schemas.microsoft.com/office/drawing/2014/main" id="{4D3503CE-BC5C-9E8C-2726-956BE2BF2504}"/>
              </a:ext>
            </a:extLst>
          </p:cNvPr>
          <p:cNvSpPr/>
          <p:nvPr/>
        </p:nvSpPr>
        <p:spPr>
          <a:xfrm flipV="1">
            <a:off x="5743181" y="7591226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1309640"/>
                </a:moveTo>
                <a:lnTo>
                  <a:pt x="2899314" y="1309640"/>
                </a:lnTo>
                <a:lnTo>
                  <a:pt x="2899314" y="0"/>
                </a:lnTo>
                <a:lnTo>
                  <a:pt x="0" y="0"/>
                </a:lnTo>
                <a:lnTo>
                  <a:pt x="0" y="130964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9" grpId="0"/>
      <p:bldP spid="20" grpId="0" animBg="1"/>
      <p:bldP spid="24" grpId="0"/>
      <p:bldP spid="28" grpId="0"/>
      <p:bldP spid="30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003470" y="3850486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Freeform 4"/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6486703" y="4047415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6" name="Freeform 6"/>
          <p:cNvSpPr/>
          <p:nvPr/>
        </p:nvSpPr>
        <p:spPr>
          <a:xfrm>
            <a:off x="11610268" y="3695636"/>
            <a:ext cx="6366219" cy="4146228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6450035" y="660855"/>
            <a:ext cx="5226007" cy="2513261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8" name="Freeform 8"/>
          <p:cNvSpPr/>
          <p:nvPr/>
        </p:nvSpPr>
        <p:spPr>
          <a:xfrm rot="7499656" flipV="1">
            <a:off x="4123323" y="2326829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4694163" y="5338218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0311087" y="4867306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16549911" y="4264645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 rot="-7473391" flipH="1" flipV="1">
            <a:off x="11765115" y="2328655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 rot="8446158">
            <a:off x="7445731" y="3173338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8" name="TextBox 18"/>
          <p:cNvSpPr txBox="1"/>
          <p:nvPr/>
        </p:nvSpPr>
        <p:spPr>
          <a:xfrm>
            <a:off x="6836971" y="1051830"/>
            <a:ext cx="4427193" cy="163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ru-RU" sz="4772" dirty="0">
                <a:solidFill>
                  <a:srgbClr val="000000"/>
                </a:solidFill>
                <a:latin typeface="Repo Bold Bold"/>
              </a:rPr>
              <a:t>Результаты реализации </a:t>
            </a:r>
            <a:endParaRPr lang="en-US" sz="4772" dirty="0">
              <a:solidFill>
                <a:srgbClr val="000000"/>
              </a:solidFill>
              <a:latin typeface="Repo Bol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99506" y="4604851"/>
            <a:ext cx="3827975" cy="2233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91"/>
              </a:lnSpc>
              <a:spcBef>
                <a:spcPct val="0"/>
              </a:spcBef>
            </a:pPr>
            <a:r>
              <a:rPr lang="ru-RU" sz="2800" u="none" strike="noStrike" spc="-2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Внедрение данной технологии привело к повышению </a:t>
            </a:r>
          </a:p>
          <a:p>
            <a:pPr marL="0" lvl="0" indent="0">
              <a:lnSpc>
                <a:spcPts val="2891"/>
              </a:lnSpc>
              <a:spcBef>
                <a:spcPct val="0"/>
              </a:spcBef>
            </a:pPr>
            <a:r>
              <a:rPr lang="ru-RU" sz="2800" u="none" strike="noStrike" spc="-2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мотивации учеников к изучению иностранного языка.  </a:t>
            </a:r>
            <a:endParaRPr lang="en-US" sz="2800" u="none" strike="noStrike" spc="-20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 rot="7282648">
            <a:off x="-961287" y="250806"/>
            <a:ext cx="5115649" cy="2818257"/>
          </a:xfrm>
          <a:custGeom>
            <a:avLst/>
            <a:gdLst/>
            <a:ahLst/>
            <a:cxnLst/>
            <a:rect l="l" t="t" r="r" b="b"/>
            <a:pathLst>
              <a:path w="5115649" h="2818257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2" name="Freeform 22"/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50F161-FE78-95B4-DA2F-B7CD34309C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3" y="6104659"/>
            <a:ext cx="6275963" cy="41823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9B0B3A-5962-F327-FAD7-506BE87990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0" y="6102207"/>
            <a:ext cx="6275963" cy="41847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B568B3-8479-21AB-6962-BCA40B7B876A}"/>
              </a:ext>
            </a:extLst>
          </p:cNvPr>
          <p:cNvSpPr txBox="1"/>
          <p:nvPr/>
        </p:nvSpPr>
        <p:spPr>
          <a:xfrm>
            <a:off x="6748234" y="4675656"/>
            <a:ext cx="3893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Сравнительный анализ стартовых диагностических работ по чтению в 9 классах (базовый уровень) показал, что качество выполнения заданий созданных нейросетью выше.</a:t>
            </a:r>
            <a:endParaRPr lang="ru-RU" sz="2600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BF418F07-AB73-66A2-317E-72A3D77FF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720432"/>
              </p:ext>
            </p:extLst>
          </p:nvPr>
        </p:nvGraphicFramePr>
        <p:xfrm>
          <a:off x="12335539" y="4620607"/>
          <a:ext cx="5640948" cy="3035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25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4677742" y="2429229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4447997" y="1028700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4844298" y="2876578"/>
            <a:ext cx="8183914" cy="4573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616"/>
              </a:lnSpc>
              <a:spcBef>
                <a:spcPct val="0"/>
              </a:spcBef>
            </a:pPr>
            <a:r>
              <a:rPr lang="ru-RU" sz="2583" u="none" strike="noStrike" spc="-25" dirty="0">
                <a:solidFill>
                  <a:srgbClr val="000000"/>
                </a:solidFill>
                <a:latin typeface="Repo Bold" panose="020B0604020202020204" charset="0"/>
              </a:rPr>
              <a:t>Нейронная сеть </a:t>
            </a:r>
            <a:r>
              <a:rPr lang="ru-RU" sz="2583" spc="-25" dirty="0">
                <a:solidFill>
                  <a:srgbClr val="000000"/>
                </a:solidFill>
                <a:latin typeface="Repo Bold" panose="020B0604020202020204" charset="0"/>
              </a:rPr>
              <a:t>сейчас не идеальна. Корректность ее работы зависит от исходных данных. Нейросети обладают ограниченным количеством информации и не могут самостоятельно принимать решения на основе нечисловых данных, как человек. </a:t>
            </a:r>
          </a:p>
          <a:p>
            <a:pPr lvl="0" algn="ctr">
              <a:lnSpc>
                <a:spcPts val="3616"/>
              </a:lnSpc>
              <a:spcBef>
                <a:spcPct val="0"/>
              </a:spcBef>
            </a:pPr>
            <a:endParaRPr lang="ru-RU" sz="2583" spc="-25" dirty="0">
              <a:solidFill>
                <a:srgbClr val="000000"/>
              </a:solidFill>
              <a:latin typeface="Repo Bold" panose="020B0604020202020204" charset="0"/>
            </a:endParaRPr>
          </a:p>
          <a:p>
            <a:pPr lvl="0" algn="ctr">
              <a:lnSpc>
                <a:spcPts val="3616"/>
              </a:lnSpc>
              <a:spcBef>
                <a:spcPct val="0"/>
              </a:spcBef>
            </a:pPr>
            <a:r>
              <a:rPr lang="ru-RU" sz="2583" spc="-25" dirty="0">
                <a:solidFill>
                  <a:srgbClr val="000000"/>
                </a:solidFill>
                <a:latin typeface="Repo Bold" panose="020B0604020202020204" charset="0"/>
              </a:rPr>
              <a:t>Главное отличие человека от нейросети — способность к творчеству, созиданию и проведению экспериментов.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2900" y="1353875"/>
            <a:ext cx="7885181" cy="113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08"/>
              </a:lnSpc>
              <a:spcBef>
                <a:spcPct val="0"/>
              </a:spcBef>
            </a:pPr>
            <a:r>
              <a:rPr lang="ru-RU" sz="2800" dirty="0">
                <a:solidFill>
                  <a:schemeClr val="accent1"/>
                </a:solidFill>
                <a:latin typeface="Repo Bold Bold"/>
              </a:rPr>
              <a:t>Каковы же риски реализации данной идеи?</a:t>
            </a:r>
            <a:endParaRPr lang="en-US" sz="2800" dirty="0">
              <a:solidFill>
                <a:schemeClr val="accent1"/>
              </a:solidFill>
              <a:latin typeface="Repo Bold Bold"/>
            </a:endParaRPr>
          </a:p>
        </p:txBody>
      </p:sp>
      <p:sp>
        <p:nvSpPr>
          <p:cNvPr id="9" name="Freeform 9"/>
          <p:cNvSpPr/>
          <p:nvPr/>
        </p:nvSpPr>
        <p:spPr>
          <a:xfrm rot="1683888">
            <a:off x="11765451" y="6145718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52F772-569E-C4BE-CBD4-4F69978DF1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486" y="6743700"/>
            <a:ext cx="6083066" cy="38655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34F1FC-819A-ACA8-868D-9D4EF37363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5321" y="7755236"/>
            <a:ext cx="153022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1F91-F06F-5804-C041-25EEC10F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44F8FF-46CD-A528-9FB1-397004F8CD96}"/>
              </a:ext>
            </a:extLst>
          </p:cNvPr>
          <p:cNvSpPr/>
          <p:nvPr/>
        </p:nvSpPr>
        <p:spPr>
          <a:xfrm>
            <a:off x="0" y="-4237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13CC282-BCED-CD35-2032-A626FFD7258D}"/>
              </a:ext>
            </a:extLst>
          </p:cNvPr>
          <p:cNvSpPr/>
          <p:nvPr/>
        </p:nvSpPr>
        <p:spPr>
          <a:xfrm rot="935593">
            <a:off x="10316048" y="-1504546"/>
            <a:ext cx="10108522" cy="5568877"/>
          </a:xfrm>
          <a:custGeom>
            <a:avLst/>
            <a:gdLst/>
            <a:ahLst/>
            <a:cxnLst/>
            <a:rect l="l" t="t" r="r" b="b"/>
            <a:pathLst>
              <a:path w="10108522" h="5568877">
                <a:moveTo>
                  <a:pt x="0" y="0"/>
                </a:moveTo>
                <a:lnTo>
                  <a:pt x="10108523" y="0"/>
                </a:lnTo>
                <a:lnTo>
                  <a:pt x="10108523" y="5568877"/>
                </a:lnTo>
                <a:lnTo>
                  <a:pt x="0" y="5568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3C0E988-A1BE-BDB7-2C34-7FB18B0E1CC5}"/>
              </a:ext>
            </a:extLst>
          </p:cNvPr>
          <p:cNvSpPr/>
          <p:nvPr/>
        </p:nvSpPr>
        <p:spPr>
          <a:xfrm rot="1280600">
            <a:off x="-2029689" y="7001012"/>
            <a:ext cx="7251066" cy="3994678"/>
          </a:xfrm>
          <a:custGeom>
            <a:avLst/>
            <a:gdLst/>
            <a:ahLst/>
            <a:cxnLst/>
            <a:rect l="l" t="t" r="r" b="b"/>
            <a:pathLst>
              <a:path w="7251066" h="3994678">
                <a:moveTo>
                  <a:pt x="0" y="0"/>
                </a:moveTo>
                <a:lnTo>
                  <a:pt x="7251067" y="0"/>
                </a:lnTo>
                <a:lnTo>
                  <a:pt x="7251067" y="3994678"/>
                </a:lnTo>
                <a:lnTo>
                  <a:pt x="0" y="3994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BC18620-B7C3-5648-3F7A-044D0BB7F73A}"/>
              </a:ext>
            </a:extLst>
          </p:cNvPr>
          <p:cNvGrpSpPr/>
          <p:nvPr/>
        </p:nvGrpSpPr>
        <p:grpSpPr>
          <a:xfrm>
            <a:off x="1594345" y="3089001"/>
            <a:ext cx="3578614" cy="5240580"/>
            <a:chOff x="0" y="0"/>
            <a:chExt cx="4771485" cy="6987440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6560C92-E487-7CAA-927E-E135BC9BC8D3}"/>
                </a:ext>
              </a:extLst>
            </p:cNvPr>
            <p:cNvGrpSpPr/>
            <p:nvPr/>
          </p:nvGrpSpPr>
          <p:grpSpPr>
            <a:xfrm>
              <a:off x="0" y="0"/>
              <a:ext cx="4771485" cy="6987440"/>
              <a:chOff x="0" y="0"/>
              <a:chExt cx="1629461" cy="2386208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0768516-BB81-45CF-B3DD-D30D0D01419E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3D5A819E-5C6B-994B-BEEB-D119AFD3B72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7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BEBF89CF-0D17-2C4D-F0E0-48A797291C14}"/>
                </a:ext>
              </a:extLst>
            </p:cNvPr>
            <p:cNvSpPr/>
            <p:nvPr/>
          </p:nvSpPr>
          <p:spPr>
            <a:xfrm flipV="1">
              <a:off x="12907" y="983659"/>
              <a:ext cx="4758579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2A43AAAA-BB4B-6760-DFB2-63011B717D53}"/>
              </a:ext>
            </a:extLst>
          </p:cNvPr>
          <p:cNvSpPr/>
          <p:nvPr/>
        </p:nvSpPr>
        <p:spPr>
          <a:xfrm>
            <a:off x="3843582" y="3343969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5D3B8F7-56ED-911D-1624-64DF5BD020A2}"/>
              </a:ext>
            </a:extLst>
          </p:cNvPr>
          <p:cNvGrpSpPr/>
          <p:nvPr/>
        </p:nvGrpSpPr>
        <p:grpSpPr>
          <a:xfrm>
            <a:off x="3200400" y="190502"/>
            <a:ext cx="10744200" cy="2539130"/>
            <a:chOff x="0" y="0"/>
            <a:chExt cx="1962273" cy="61173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B48C41D-D88D-8D2A-3A5E-9B16E22D0C29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B937C44-B24E-EA1A-CF43-29BF205E5215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46CF070A-1FBA-8632-E75E-1EB7C783A93F}"/>
              </a:ext>
            </a:extLst>
          </p:cNvPr>
          <p:cNvSpPr txBox="1"/>
          <p:nvPr/>
        </p:nvSpPr>
        <p:spPr>
          <a:xfrm>
            <a:off x="3818871" y="599159"/>
            <a:ext cx="10078186" cy="1171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Repo Bold Bold"/>
                <a:ea typeface="+mn-ea"/>
                <a:cs typeface="+mn-cs"/>
              </a:rPr>
              <a:t>Нейросети для генерации текста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Repo Bold Bold"/>
              <a:ea typeface="+mn-ea"/>
              <a:cs typeface="+mn-cs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CA50021-488D-D9F8-3F26-DE23127E2DDF}"/>
              </a:ext>
            </a:extLst>
          </p:cNvPr>
          <p:cNvSpPr txBox="1"/>
          <p:nvPr/>
        </p:nvSpPr>
        <p:spPr>
          <a:xfrm>
            <a:off x="1939387" y="7277830"/>
            <a:ext cx="283445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po Bold" panose="020B0604020202020204" charset="0"/>
              </a:rPr>
              <a:t>Чат-бот от Сбера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po Bold" panose="020B0604020202020204" charset="0"/>
            </a:endParaRP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5EAFDE98-0703-0802-AC2B-71E9FF96DA29}"/>
              </a:ext>
            </a:extLst>
          </p:cNvPr>
          <p:cNvGrpSpPr/>
          <p:nvPr/>
        </p:nvGrpSpPr>
        <p:grpSpPr>
          <a:xfrm>
            <a:off x="6093425" y="3058378"/>
            <a:ext cx="3578614" cy="5240580"/>
            <a:chOff x="0" y="0"/>
            <a:chExt cx="4771485" cy="6987440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DA51D19-9307-07A0-48E0-34BF773F8724}"/>
                </a:ext>
              </a:extLst>
            </p:cNvPr>
            <p:cNvGrpSpPr/>
            <p:nvPr/>
          </p:nvGrpSpPr>
          <p:grpSpPr>
            <a:xfrm>
              <a:off x="0" y="0"/>
              <a:ext cx="4771485" cy="6987440"/>
              <a:chOff x="0" y="0"/>
              <a:chExt cx="1629461" cy="2386208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B4FAC8E-AAEA-8AC8-4CBC-1626344F55CB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1EE093AC-66D4-238B-109A-5BEFFD728540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7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B91604FD-67EA-8635-E377-785EA01CA177}"/>
                </a:ext>
              </a:extLst>
            </p:cNvPr>
            <p:cNvSpPr/>
            <p:nvPr/>
          </p:nvSpPr>
          <p:spPr>
            <a:xfrm flipV="1">
              <a:off x="12907" y="983659"/>
              <a:ext cx="4758579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43CD1ABF-BE01-1F22-3452-912E46E3F405}"/>
              </a:ext>
            </a:extLst>
          </p:cNvPr>
          <p:cNvSpPr/>
          <p:nvPr/>
        </p:nvSpPr>
        <p:spPr>
          <a:xfrm>
            <a:off x="8661536" y="3343969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C6183B4-24C6-1F4A-FEBF-AA5CEC1D64EA}"/>
              </a:ext>
            </a:extLst>
          </p:cNvPr>
          <p:cNvGrpSpPr/>
          <p:nvPr/>
        </p:nvGrpSpPr>
        <p:grpSpPr>
          <a:xfrm>
            <a:off x="10157453" y="3047368"/>
            <a:ext cx="3578614" cy="5240580"/>
            <a:chOff x="10157453" y="3047368"/>
            <a:chExt cx="3578614" cy="5240580"/>
          </a:xfrm>
        </p:grpSpPr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DC772361-5E0A-F7FF-12B3-AE02881680BB}"/>
                </a:ext>
              </a:extLst>
            </p:cNvPr>
            <p:cNvGrpSpPr/>
            <p:nvPr/>
          </p:nvGrpSpPr>
          <p:grpSpPr>
            <a:xfrm>
              <a:off x="10157453" y="3047368"/>
              <a:ext cx="3578614" cy="5240580"/>
              <a:chOff x="0" y="0"/>
              <a:chExt cx="1629461" cy="2386208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56DCC06C-5249-E400-1DDE-349EE8CB36E7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91382FD5-B913-377D-4F2B-97EA46880E7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7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AutoShape 37">
              <a:extLst>
                <a:ext uri="{FF2B5EF4-FFF2-40B4-BE49-F238E27FC236}">
                  <a16:creationId xmlns:a16="http://schemas.microsoft.com/office/drawing/2014/main" id="{22F2E498-73BF-324A-72F2-DC2518E14D7A}"/>
                </a:ext>
              </a:extLst>
            </p:cNvPr>
            <p:cNvSpPr/>
            <p:nvPr/>
          </p:nvSpPr>
          <p:spPr>
            <a:xfrm flipV="1">
              <a:off x="10167133" y="3785112"/>
              <a:ext cx="3568934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Freeform 42">
            <a:extLst>
              <a:ext uri="{FF2B5EF4-FFF2-40B4-BE49-F238E27FC236}">
                <a16:creationId xmlns:a16="http://schemas.microsoft.com/office/drawing/2014/main" id="{DFB63F39-A3B4-5CE1-2859-E5C20AE474FF}"/>
              </a:ext>
            </a:extLst>
          </p:cNvPr>
          <p:cNvSpPr/>
          <p:nvPr/>
        </p:nvSpPr>
        <p:spPr>
          <a:xfrm>
            <a:off x="12558456" y="3343969"/>
            <a:ext cx="899923" cy="199306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4878F16-215A-E669-DBBA-CD1101966814}"/>
              </a:ext>
            </a:extLst>
          </p:cNvPr>
          <p:cNvGrpSpPr/>
          <p:nvPr/>
        </p:nvGrpSpPr>
        <p:grpSpPr>
          <a:xfrm>
            <a:off x="14275847" y="3047368"/>
            <a:ext cx="3589286" cy="5294440"/>
            <a:chOff x="14317715" y="3035141"/>
            <a:chExt cx="3589286" cy="5294440"/>
          </a:xfrm>
        </p:grpSpPr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D244040C-1257-3B06-16A9-52704CFB479B}"/>
                </a:ext>
              </a:extLst>
            </p:cNvPr>
            <p:cNvGrpSpPr/>
            <p:nvPr/>
          </p:nvGrpSpPr>
          <p:grpSpPr>
            <a:xfrm>
              <a:off x="14317715" y="3035141"/>
              <a:ext cx="3589285" cy="5294440"/>
              <a:chOff x="-4859" y="-24524"/>
              <a:chExt cx="1634320" cy="2410732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B833E621-57D8-6EAD-39C8-3A1CA6B4E031}"/>
                  </a:ext>
                </a:extLst>
              </p:cNvPr>
              <p:cNvSpPr/>
              <p:nvPr/>
            </p:nvSpPr>
            <p:spPr>
              <a:xfrm>
                <a:off x="-4859" y="-24524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71B0480E-C50D-EAB2-7C55-A0A76F66D546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7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" name="AutoShape 49">
              <a:extLst>
                <a:ext uri="{FF2B5EF4-FFF2-40B4-BE49-F238E27FC236}">
                  <a16:creationId xmlns:a16="http://schemas.microsoft.com/office/drawing/2014/main" id="{544DEF72-EC38-5271-787C-60E5EE634FD4}"/>
                </a:ext>
              </a:extLst>
            </p:cNvPr>
            <p:cNvSpPr/>
            <p:nvPr/>
          </p:nvSpPr>
          <p:spPr>
            <a:xfrm flipV="1">
              <a:off x="14338066" y="3826745"/>
              <a:ext cx="3568935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Freeform 56">
            <a:extLst>
              <a:ext uri="{FF2B5EF4-FFF2-40B4-BE49-F238E27FC236}">
                <a16:creationId xmlns:a16="http://schemas.microsoft.com/office/drawing/2014/main" id="{C8A76C4B-B4DC-C1E3-F35F-FD0480985EB0}"/>
              </a:ext>
            </a:extLst>
          </p:cNvPr>
          <p:cNvSpPr/>
          <p:nvPr/>
        </p:nvSpPr>
        <p:spPr>
          <a:xfrm>
            <a:off x="16939084" y="3327914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3597EA2F-AA15-0182-C76D-314BBFBC6BBC}"/>
              </a:ext>
            </a:extLst>
          </p:cNvPr>
          <p:cNvSpPr txBox="1"/>
          <p:nvPr/>
        </p:nvSpPr>
        <p:spPr>
          <a:xfrm>
            <a:off x="6357488" y="7288218"/>
            <a:ext cx="3170073" cy="703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po Bold" panose="020B0604020202020204" charset="0"/>
              </a:rPr>
              <a:t>Чат-бот от Мегафона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po Bold" panose="020B0604020202020204" charset="0"/>
            </a:endParaRPr>
          </a:p>
        </p:txBody>
      </p:sp>
      <p:sp>
        <p:nvSpPr>
          <p:cNvPr id="68" name="TextBox 20">
            <a:extLst>
              <a:ext uri="{FF2B5EF4-FFF2-40B4-BE49-F238E27FC236}">
                <a16:creationId xmlns:a16="http://schemas.microsoft.com/office/drawing/2014/main" id="{0FFB9A5B-A570-AE4A-022C-11A42DC1178A}"/>
              </a:ext>
            </a:extLst>
          </p:cNvPr>
          <p:cNvSpPr txBox="1"/>
          <p:nvPr/>
        </p:nvSpPr>
        <p:spPr>
          <a:xfrm>
            <a:off x="10450504" y="7420264"/>
            <a:ext cx="3170073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po Bold" panose="020B0604020202020204" charset="0"/>
              </a:rPr>
              <a:t>Gerwin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po Bold" panose="020B0604020202020204" charset="0"/>
              </a:rPr>
              <a:t> AI</a:t>
            </a:r>
          </a:p>
        </p:txBody>
      </p:sp>
      <p:sp>
        <p:nvSpPr>
          <p:cNvPr id="71" name="TextBox 20">
            <a:extLst>
              <a:ext uri="{FF2B5EF4-FFF2-40B4-BE49-F238E27FC236}">
                <a16:creationId xmlns:a16="http://schemas.microsoft.com/office/drawing/2014/main" id="{90BD52BA-C09D-8AD1-D6A2-A7CF9348FE97}"/>
              </a:ext>
            </a:extLst>
          </p:cNvPr>
          <p:cNvSpPr txBox="1"/>
          <p:nvPr/>
        </p:nvSpPr>
        <p:spPr>
          <a:xfrm>
            <a:off x="14459532" y="7390857"/>
            <a:ext cx="3170073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po Bold" panose="020B0604020202020204" charset="0"/>
              </a:rPr>
              <a:t>Chat GPT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36793F-E81F-767F-B784-265C1F6F87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0" b="23036"/>
          <a:stretch/>
        </p:blipFill>
        <p:spPr>
          <a:xfrm>
            <a:off x="1784311" y="3932537"/>
            <a:ext cx="3198681" cy="32745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EB57238-A6B7-96F0-17AA-1BC838428E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3" b="16067"/>
          <a:stretch/>
        </p:blipFill>
        <p:spPr>
          <a:xfrm>
            <a:off x="6197590" y="3720933"/>
            <a:ext cx="3370284" cy="39557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867A3C6-5E75-08C5-CE52-D59CB06611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229" y="4497456"/>
            <a:ext cx="2343689" cy="234368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3274AA9-9B4B-4912-02E6-020708818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51920"/>
          <a:stretch/>
        </p:blipFill>
        <p:spPr>
          <a:xfrm>
            <a:off x="14447120" y="4157540"/>
            <a:ext cx="3257410" cy="26610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9EF58-95A3-08FF-D9C4-3D70BE9D10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31036" y="-821443"/>
            <a:ext cx="4754893" cy="47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3697693" y="2218670"/>
            <a:ext cx="10896012" cy="6728287"/>
          </a:xfrm>
          <a:custGeom>
            <a:avLst/>
            <a:gdLst/>
            <a:ahLst/>
            <a:cxnLst/>
            <a:rect l="l" t="t" r="r" b="b"/>
            <a:pathLst>
              <a:path w="10896012" h="6728287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4129451" y="3130204"/>
            <a:ext cx="9952531" cy="494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152"/>
              </a:lnSpc>
              <a:spcBef>
                <a:spcPct val="0"/>
              </a:spcBef>
            </a:pPr>
            <a:r>
              <a:rPr lang="ru-RU" sz="14394" dirty="0">
                <a:solidFill>
                  <a:schemeClr val="accent2"/>
                </a:solidFill>
                <a:latin typeface="Repo Bold Bold"/>
              </a:rPr>
              <a:t>Спасибо за внимание</a:t>
            </a:r>
            <a:endParaRPr lang="en-US" sz="14394" dirty="0">
              <a:solidFill>
                <a:schemeClr val="accent2"/>
              </a:solidFill>
              <a:latin typeface="Repo Bold Bold"/>
            </a:endParaRPr>
          </a:p>
        </p:txBody>
      </p:sp>
      <p:sp>
        <p:nvSpPr>
          <p:cNvPr id="9" name="Freeform 9"/>
          <p:cNvSpPr/>
          <p:nvPr/>
        </p:nvSpPr>
        <p:spPr>
          <a:xfrm rot="-1244255">
            <a:off x="13713740" y="7551893"/>
            <a:ext cx="1064640" cy="1758415"/>
          </a:xfrm>
          <a:custGeom>
            <a:avLst/>
            <a:gdLst/>
            <a:ahLst/>
            <a:cxnLst/>
            <a:rect l="l" t="t" r="r" b="b"/>
            <a:pathLst>
              <a:path w="1064640" h="1758415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4727055" y="5729877"/>
            <a:ext cx="4609198" cy="6434160"/>
          </a:xfrm>
          <a:custGeom>
            <a:avLst/>
            <a:gdLst/>
            <a:ahLst/>
            <a:cxnLst/>
            <a:rect l="l" t="t" r="r" b="b"/>
            <a:pathLst>
              <a:path w="4609198" h="6434160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 rot="-1757656">
            <a:off x="-2268026" y="-422948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25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4769239" y="1028700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5382837" y="3475371"/>
            <a:ext cx="797615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16"/>
              </a:lnSpc>
              <a:spcBef>
                <a:spcPct val="0"/>
              </a:spcBef>
            </a:pPr>
            <a:r>
              <a:rPr lang="ru-RU" sz="3200" u="none" strike="noStrike" spc="-25" dirty="0">
                <a:solidFill>
                  <a:srgbClr val="000000"/>
                </a:solidFill>
                <a:latin typeface="Repo Bold" panose="020B0604020202020204" charset="0"/>
              </a:rPr>
              <a:t>Нейронная сеть работает по принципу </a:t>
            </a:r>
            <a:r>
              <a:rPr lang="ru-RU" sz="3200" dirty="0">
                <a:latin typeface="Repo Bold" panose="020B0604020202020204" charset="0"/>
              </a:rPr>
              <a:t>человеческого мозга, используя различные нейронные связи.</a:t>
            </a:r>
            <a:r>
              <a:rPr lang="en-US" sz="3200" dirty="0">
                <a:latin typeface="Repo Bold" panose="020B0604020202020204" charset="0"/>
              </a:rPr>
              <a:t> </a:t>
            </a:r>
            <a:r>
              <a:rPr lang="ru-RU" sz="3200" dirty="0">
                <a:latin typeface="Repo Bold" panose="020B0604020202020204" charset="0"/>
              </a:rPr>
              <a:t>Она может обучаться как с помощью заданных человеком алгоритмов распознавания или команд</a:t>
            </a:r>
            <a:r>
              <a:rPr lang="en-US" sz="3200" dirty="0">
                <a:latin typeface="Repo Bold" panose="020B0604020202020204" charset="0"/>
              </a:rPr>
              <a:t>, </a:t>
            </a:r>
            <a:r>
              <a:rPr lang="ru-RU" sz="3200" dirty="0">
                <a:latin typeface="Repo Bold" panose="020B0604020202020204" charset="0"/>
              </a:rPr>
              <a:t>а также самостоятельно – на основе собственного жизненного опыта.</a:t>
            </a:r>
            <a:r>
              <a:rPr lang="en-US" sz="3200" dirty="0">
                <a:latin typeface="Repo Bold" panose="020B0604020202020204" charset="0"/>
              </a:rPr>
              <a:t> </a:t>
            </a:r>
            <a:endParaRPr lang="en-US" sz="3200" u="none" strike="noStrike" spc="-25" dirty="0">
              <a:solidFill>
                <a:srgbClr val="000000"/>
              </a:solidFill>
              <a:latin typeface="Repo Bold" panose="020B0604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24762" y="1940331"/>
            <a:ext cx="7885181" cy="1194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08"/>
              </a:lnSpc>
              <a:spcBef>
                <a:spcPct val="0"/>
              </a:spcBef>
            </a:pPr>
            <a:r>
              <a:rPr lang="ru-RU" sz="4800" dirty="0">
                <a:solidFill>
                  <a:schemeClr val="accent1"/>
                </a:solidFill>
                <a:latin typeface="Repo Bold Bold"/>
              </a:rPr>
              <a:t>Что такое нейросеть?</a:t>
            </a:r>
            <a:endParaRPr lang="en-US" sz="4800" dirty="0">
              <a:solidFill>
                <a:schemeClr val="accent1"/>
              </a:solidFill>
              <a:latin typeface="Repo Bold Bold"/>
            </a:endParaRPr>
          </a:p>
        </p:txBody>
      </p:sp>
      <p:sp>
        <p:nvSpPr>
          <p:cNvPr id="9" name="Freeform 9"/>
          <p:cNvSpPr/>
          <p:nvPr/>
        </p:nvSpPr>
        <p:spPr>
          <a:xfrm rot="1683888">
            <a:off x="12266553" y="6078260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6208DC-3F8A-D304-3A78-04F17827F0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884" y="4872848"/>
            <a:ext cx="4906628" cy="56362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D68517-7013-032D-B70C-17E17CCBCC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37" y="1939072"/>
            <a:ext cx="4023128" cy="38263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7311C8-0DA4-7002-0CF3-988844D68F1C}"/>
              </a:ext>
            </a:extLst>
          </p:cNvPr>
          <p:cNvSpPr txBox="1"/>
          <p:nvPr/>
        </p:nvSpPr>
        <p:spPr>
          <a:xfrm>
            <a:off x="14273315" y="2806123"/>
            <a:ext cx="34131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Repo Bold" panose="020B0604020202020204" charset="0"/>
              </a:rPr>
              <a:t>Я создам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Repo Bold" panose="020B0604020202020204" charset="0"/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Repo Bold" panose="020B0604020202020204" charset="0"/>
              </a:rPr>
              <a:t>искусственный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Repo Bold" panose="020B0604020202020204" charset="0"/>
              </a:rPr>
              <a:t>интеллект за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Repo Bold" panose="020B0604020202020204" charset="0"/>
              </a:rPr>
              <a:t>2 месяца!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738D497-FFC2-7501-ACB4-78990A01A4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64" y="6126299"/>
            <a:ext cx="4992842" cy="41607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564098-BD5F-14D1-D071-96AFC99F70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5" y="2467194"/>
            <a:ext cx="4275320" cy="40661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1B5A53-A36C-909C-E734-9C22C0DC2077}"/>
              </a:ext>
            </a:extLst>
          </p:cNvPr>
          <p:cNvSpPr txBox="1"/>
          <p:nvPr/>
        </p:nvSpPr>
        <p:spPr>
          <a:xfrm>
            <a:off x="660625" y="3345996"/>
            <a:ext cx="35864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kern="100" dirty="0">
                <a:solidFill>
                  <a:schemeClr val="accent2"/>
                </a:solidFill>
                <a:effectLst/>
                <a:latin typeface="Repo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Чего не могу </a:t>
            </a:r>
            <a:endParaRPr lang="en-US" sz="3200" kern="100" dirty="0">
              <a:solidFill>
                <a:schemeClr val="accent2"/>
              </a:solidFill>
              <a:effectLst/>
              <a:latin typeface="Repo Bold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kern="100" dirty="0">
                <a:solidFill>
                  <a:schemeClr val="accent2"/>
                </a:solidFill>
                <a:effectLst/>
                <a:latin typeface="Repo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воссоздать, </a:t>
            </a:r>
            <a:endParaRPr lang="en-US" sz="3200" kern="100" dirty="0">
              <a:solidFill>
                <a:schemeClr val="accent2"/>
              </a:solidFill>
              <a:effectLst/>
              <a:latin typeface="Repo Bold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kern="100" dirty="0">
                <a:solidFill>
                  <a:schemeClr val="accent2"/>
                </a:solidFill>
                <a:effectLst/>
                <a:latin typeface="Repo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того не понимаю</a:t>
            </a:r>
            <a:r>
              <a:rPr lang="ru-RU" sz="2400" kern="100" dirty="0">
                <a:solidFill>
                  <a:schemeClr val="accent2"/>
                </a:solidFill>
                <a:effectLst/>
                <a:latin typeface="Repo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dirty="0">
              <a:latin typeface="Repo Bold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C687B-5CC7-3993-91E5-6A17D8E3B745}"/>
              </a:ext>
            </a:extLst>
          </p:cNvPr>
          <p:cNvSpPr txBox="1"/>
          <p:nvPr/>
        </p:nvSpPr>
        <p:spPr>
          <a:xfrm>
            <a:off x="4291636" y="9428963"/>
            <a:ext cx="358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epo Bold Bold" panose="020B0604020202020204" charset="0"/>
              </a:rPr>
              <a:t>Ричард Фейнман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483BF2-7E85-BE5A-57E8-A0CB32422DFD}"/>
              </a:ext>
            </a:extLst>
          </p:cNvPr>
          <p:cNvSpPr txBox="1"/>
          <p:nvPr/>
        </p:nvSpPr>
        <p:spPr>
          <a:xfrm>
            <a:off x="11507792" y="9594873"/>
            <a:ext cx="3720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Repo Bold Bold" panose="020B0604020202020204" charset="0"/>
              </a:rPr>
              <a:t>Джон Маккарти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63" y="-2796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8100000">
            <a:off x="-2183004" y="-116698"/>
            <a:ext cx="7820097" cy="4308162"/>
          </a:xfrm>
          <a:custGeom>
            <a:avLst/>
            <a:gdLst/>
            <a:ahLst/>
            <a:cxnLst/>
            <a:rect l="l" t="t" r="r" b="b"/>
            <a:pathLst>
              <a:path w="7820097" h="4308162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6396594" y="916420"/>
            <a:ext cx="11882044" cy="8575976"/>
            <a:chOff x="0" y="0"/>
            <a:chExt cx="5293141" cy="3747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93141" cy="3747207"/>
            </a:xfrm>
            <a:custGeom>
              <a:avLst/>
              <a:gdLst/>
              <a:ahLst/>
              <a:cxnLst/>
              <a:rect l="l" t="t" r="r" b="b"/>
              <a:pathLst>
                <a:path w="5293141" h="3747207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43800" y="4182013"/>
            <a:ext cx="7369053" cy="4749818"/>
          </a:xfrm>
          <a:custGeom>
            <a:avLst/>
            <a:gdLst/>
            <a:ahLst/>
            <a:cxnLst/>
            <a:rect l="l" t="t" r="r" b="b"/>
            <a:pathLst>
              <a:path w="6035818" h="3727118">
                <a:moveTo>
                  <a:pt x="0" y="0"/>
                </a:moveTo>
                <a:lnTo>
                  <a:pt x="6035818" y="0"/>
                </a:lnTo>
                <a:lnTo>
                  <a:pt x="6035818" y="3727118"/>
                </a:lnTo>
                <a:lnTo>
                  <a:pt x="0" y="3727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  <a:p>
            <a:endParaRPr lang="ru-RU"/>
          </a:p>
          <a:p>
            <a:endParaRPr lang="ru-RU" dirty="0"/>
          </a:p>
        </p:txBody>
      </p:sp>
      <p:sp>
        <p:nvSpPr>
          <p:cNvPr id="13" name="Freeform 13"/>
          <p:cNvSpPr/>
          <p:nvPr/>
        </p:nvSpPr>
        <p:spPr>
          <a:xfrm>
            <a:off x="16113671" y="114098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8" name="Freeform 38"/>
          <p:cNvSpPr/>
          <p:nvPr/>
        </p:nvSpPr>
        <p:spPr>
          <a:xfrm rot="-2533475">
            <a:off x="14640608" y="8018200"/>
            <a:ext cx="3896408" cy="2146567"/>
          </a:xfrm>
          <a:custGeom>
            <a:avLst/>
            <a:gdLst/>
            <a:ahLst/>
            <a:cxnLst/>
            <a:rect l="l" t="t" r="r" b="b"/>
            <a:pathLst>
              <a:path w="3896408" h="2146567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42CC43-18A9-3366-896C-8727843DBA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530" y="0"/>
            <a:ext cx="7203390" cy="26930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741F22-58B8-B451-7A0E-5122A9A52D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0742" y="1651566"/>
            <a:ext cx="2895851" cy="4328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71735F-05D3-4A61-8192-02B6AD1B756B}"/>
              </a:ext>
            </a:extLst>
          </p:cNvPr>
          <p:cNvSpPr txBox="1"/>
          <p:nvPr/>
        </p:nvSpPr>
        <p:spPr>
          <a:xfrm>
            <a:off x="416358" y="602371"/>
            <a:ext cx="10663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Repo Bold" panose="020B0604020202020204" charset="0"/>
              </a:rPr>
              <a:t>70% россиян не понимают сути </a:t>
            </a:r>
            <a:endParaRPr lang="en-US" sz="3200" b="1" dirty="0">
              <a:solidFill>
                <a:schemeClr val="accent1"/>
              </a:solidFill>
              <a:latin typeface="Repo Bold" panose="020B0604020202020204" charset="0"/>
            </a:endParaRPr>
          </a:p>
          <a:p>
            <a:r>
              <a:rPr lang="ru-RU" sz="3200" b="1" dirty="0">
                <a:solidFill>
                  <a:schemeClr val="accent1"/>
                </a:solidFill>
                <a:latin typeface="Repo Bold" panose="020B0604020202020204" charset="0"/>
              </a:rPr>
              <a:t>искусственного интеллекта</a:t>
            </a:r>
            <a:r>
              <a:rPr lang="en-US" sz="3200" b="1" dirty="0">
                <a:solidFill>
                  <a:srgbClr val="FFC000"/>
                </a:solidFill>
                <a:latin typeface="Repo Bold" panose="020B0604020202020204" charset="0"/>
              </a:rPr>
              <a:t>*</a:t>
            </a:r>
            <a:endParaRPr lang="ru-RU" sz="3200" b="1" dirty="0">
              <a:solidFill>
                <a:srgbClr val="FFC000"/>
              </a:solidFill>
              <a:latin typeface="Repo Bold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7FE5A-9F45-40BC-B6F7-0796BB67CAB3}"/>
              </a:ext>
            </a:extLst>
          </p:cNvPr>
          <p:cNvSpPr txBox="1"/>
          <p:nvPr/>
        </p:nvSpPr>
        <p:spPr>
          <a:xfrm>
            <a:off x="7612854" y="8662694"/>
            <a:ext cx="9202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Repo Bold" panose="020B0604020202020204" charset="0"/>
                <a:ea typeface="Times New Roman" panose="02020603050405020304" pitchFamily="18" charset="0"/>
              </a:rPr>
              <a:t>Согласно опросу </a:t>
            </a:r>
            <a:r>
              <a:rPr lang="ru-RU" sz="2000" dirty="0">
                <a:solidFill>
                  <a:schemeClr val="tx2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проведенному Всероссийским центром изучения общественного мнения</a:t>
            </a:r>
            <a:r>
              <a:rPr lang="en-US" sz="2000" dirty="0">
                <a:solidFill>
                  <a:schemeClr val="tx2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от 7.07.2021</a:t>
            </a:r>
            <a:endParaRPr lang="ru-RU" sz="2000" dirty="0">
              <a:solidFill>
                <a:schemeClr val="tx2"/>
              </a:solidFill>
              <a:latin typeface="Repo Bold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4A547B-4DEE-43CC-A3BA-0BA2FAC8048E}"/>
              </a:ext>
            </a:extLst>
          </p:cNvPr>
          <p:cNvSpPr txBox="1"/>
          <p:nvPr/>
        </p:nvSpPr>
        <p:spPr>
          <a:xfrm>
            <a:off x="8105669" y="1369125"/>
            <a:ext cx="85721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Repo Bold" panose="020B0604020202020204" charset="0"/>
              </a:rPr>
              <a:t>В </a:t>
            </a:r>
            <a:r>
              <a:rPr lang="ru-RU" sz="2800" b="1" dirty="0">
                <a:solidFill>
                  <a:schemeClr val="tx2"/>
                </a:solidFill>
                <a:latin typeface="Repo Bold" panose="020B0604020202020204" charset="0"/>
              </a:rPr>
              <a:t>феврале 2024 </a:t>
            </a:r>
            <a:r>
              <a:rPr lang="ru-RU" sz="2800" dirty="0">
                <a:latin typeface="Repo Bold" panose="020B0604020202020204" charset="0"/>
              </a:rPr>
              <a:t>года Президент России </a:t>
            </a:r>
            <a:r>
              <a:rPr lang="ru-RU" sz="2800" b="1" dirty="0">
                <a:solidFill>
                  <a:schemeClr val="tx2"/>
                </a:solidFill>
                <a:latin typeface="Repo Bold" panose="020B0604020202020204" charset="0"/>
              </a:rPr>
              <a:t>Владимир Владимирович Путин </a:t>
            </a:r>
            <a:r>
              <a:rPr lang="ru-RU" sz="2800" dirty="0">
                <a:latin typeface="Repo Bold" panose="020B0604020202020204" charset="0"/>
              </a:rPr>
              <a:t>подписал указ, обновляющий Национальную стратегию развития искусственного интеллекта на период до 2030 года. </a:t>
            </a:r>
            <a:endParaRPr lang="ru-RU" sz="2400" dirty="0">
              <a:latin typeface="Repo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82CED-B593-485D-86DC-807B378FA767}"/>
              </a:ext>
            </a:extLst>
          </p:cNvPr>
          <p:cNvSpPr txBox="1"/>
          <p:nvPr/>
        </p:nvSpPr>
        <p:spPr>
          <a:xfrm>
            <a:off x="735727" y="5329813"/>
            <a:ext cx="6653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"Уровень доверия граждан к технологиям искусственного интеллекта в 2030 году должен вырасти не менее чем до 80% по сравнению с 55% в 2022 году", - говорится в указе.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F0F3B3-FB8A-42BE-B558-2B664E2E675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/>
          <a:stretch/>
        </p:blipFill>
        <p:spPr>
          <a:xfrm>
            <a:off x="8674858" y="3684150"/>
            <a:ext cx="7670006" cy="4518202"/>
          </a:xfrm>
          <a:prstGeom prst="rect">
            <a:avLst/>
          </a:prstGeom>
        </p:spPr>
      </p:pic>
      <p:sp>
        <p:nvSpPr>
          <p:cNvPr id="34" name="Freeform 10">
            <a:extLst>
              <a:ext uri="{FF2B5EF4-FFF2-40B4-BE49-F238E27FC236}">
                <a16:creationId xmlns:a16="http://schemas.microsoft.com/office/drawing/2014/main" id="{9DBA04FC-7CC6-4929-BF28-50F7E48E6C4F}"/>
              </a:ext>
            </a:extLst>
          </p:cNvPr>
          <p:cNvSpPr/>
          <p:nvPr/>
        </p:nvSpPr>
        <p:spPr>
          <a:xfrm rot="8174348">
            <a:off x="-988801" y="7243900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4C1E7E-E9EB-4C5B-8146-4F57CDC6D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495" y="1799751"/>
            <a:ext cx="2413246" cy="26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9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203289" y="964262"/>
            <a:ext cx="9924154" cy="8358476"/>
          </a:xfrm>
          <a:custGeom>
            <a:avLst/>
            <a:gdLst/>
            <a:ahLst/>
            <a:cxnLst/>
            <a:rect l="l" t="t" r="r" b="b"/>
            <a:pathLst>
              <a:path w="10236748" h="6321192">
                <a:moveTo>
                  <a:pt x="0" y="0"/>
                </a:moveTo>
                <a:lnTo>
                  <a:pt x="10236748" y="0"/>
                </a:lnTo>
                <a:lnTo>
                  <a:pt x="10236748" y="6321192"/>
                </a:lnTo>
                <a:lnTo>
                  <a:pt x="0" y="632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 rot="1683888">
            <a:off x="15941323" y="5997879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408676" y="2475327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 rot="1683888">
            <a:off x="-937756" y="-1654192"/>
            <a:ext cx="4789705" cy="6972045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237714" y="6503066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>
            <a:off x="5433819" y="2524091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5740142" y="5371590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8" name="TextBox 18"/>
          <p:cNvSpPr txBox="1"/>
          <p:nvPr/>
        </p:nvSpPr>
        <p:spPr>
          <a:xfrm>
            <a:off x="1533419" y="2535890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7889" y="6571312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70973" y="2605565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88214" y="5437074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04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11AD1C-876F-13A6-0F01-ADECBFA5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8731" y="247887"/>
            <a:ext cx="7366280" cy="275395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B216A4-6E3D-CF7C-98A2-B40CBF4542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3001" y="2868800"/>
            <a:ext cx="4896004" cy="721751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1029642" y="353083"/>
            <a:ext cx="6804457" cy="2449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20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accent5"/>
                </a:solidFill>
                <a:latin typeface="Repo Bold Bold"/>
              </a:rPr>
              <a:t>Преимущества нейросети при использовании ее в учебном процессе заключаются в:</a:t>
            </a:r>
            <a:endParaRPr lang="en-US" sz="2800" dirty="0">
              <a:solidFill>
                <a:schemeClr val="accent5"/>
              </a:solidFill>
              <a:latin typeface="Repo Bold Bold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08A05A-F28F-F882-5FC5-A20438BE52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2467" y="7365225"/>
            <a:ext cx="4334632" cy="42127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4B96542-117F-7DDE-9CE4-6165A00CEC2D}"/>
              </a:ext>
            </a:extLst>
          </p:cNvPr>
          <p:cNvSpPr txBox="1"/>
          <p:nvPr/>
        </p:nvSpPr>
        <p:spPr>
          <a:xfrm>
            <a:off x="2530073" y="2523349"/>
            <a:ext cx="367992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Повышение мотивации обучающихся.</a:t>
            </a:r>
          </a:p>
          <a:p>
            <a:endParaRPr lang="ru-RU" sz="20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ru-RU" sz="2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Нейросети могут создавать инновационные материалы, которые могут быть интересны ученикам.  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0A1E87-1524-0A2A-7620-7E693DDF9AB4}"/>
              </a:ext>
            </a:extLst>
          </p:cNvPr>
          <p:cNvSpPr txBox="1"/>
          <p:nvPr/>
        </p:nvSpPr>
        <p:spPr>
          <a:xfrm>
            <a:off x="2149066" y="5770486"/>
            <a:ext cx="4223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Улучшение оценивания.</a:t>
            </a:r>
          </a:p>
          <a:p>
            <a:endParaRPr lang="ru-RU" sz="3200" b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ru-RU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Нейросети могут анализировать, определять ошибки, и указывать на </a:t>
            </a:r>
          </a:p>
          <a:p>
            <a:r>
              <a:rPr lang="ru-RU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области, которые не усвоены учащимися. </a:t>
            </a:r>
            <a:endParaRPr lang="ru-RU"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5646CC-BB4F-B451-6CE5-A8B383CE1035}"/>
              </a:ext>
            </a:extLst>
          </p:cNvPr>
          <p:cNvSpPr txBox="1"/>
          <p:nvPr/>
        </p:nvSpPr>
        <p:spPr>
          <a:xfrm>
            <a:off x="6833622" y="2399201"/>
            <a:ext cx="40163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Индивидуализация процесса обучения.</a:t>
            </a:r>
          </a:p>
          <a:p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программы могут быть адаптированы под уровень знаний и потребности каждого ребенка.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AD73E0-5658-DB95-74AA-A352B47003FD}"/>
              </a:ext>
            </a:extLst>
          </p:cNvPr>
          <p:cNvSpPr txBox="1"/>
          <p:nvPr/>
        </p:nvSpPr>
        <p:spPr>
          <a:xfrm>
            <a:off x="6606380" y="5482519"/>
            <a:ext cx="4243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 эмоционального состояния учащихся и настройка учебной среды в соответствии с этим состоянием.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0D68072-2977-6F9A-81D7-94EC36F096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6" y="207095"/>
            <a:ext cx="2069487" cy="20694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C956185-E0B1-9A22-58B4-B02C155BE2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858">
            <a:off x="3922148" y="-50232"/>
            <a:ext cx="2478555" cy="25527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641E94-6BB8-4FF2-88D5-1E25CB641C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922" y="4203044"/>
            <a:ext cx="3858161" cy="38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2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9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086893" y="2570235"/>
            <a:ext cx="14457035" cy="6702215"/>
          </a:xfrm>
          <a:custGeom>
            <a:avLst/>
            <a:gdLst/>
            <a:ahLst/>
            <a:cxnLst/>
            <a:rect l="l" t="t" r="r" b="b"/>
            <a:pathLst>
              <a:path w="10236748" h="6321192">
                <a:moveTo>
                  <a:pt x="0" y="0"/>
                </a:moveTo>
                <a:lnTo>
                  <a:pt x="10236748" y="0"/>
                </a:lnTo>
                <a:lnTo>
                  <a:pt x="10236748" y="6321192"/>
                </a:lnTo>
                <a:lnTo>
                  <a:pt x="0" y="632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1943934" y="495940"/>
            <a:ext cx="7352466" cy="2023503"/>
            <a:chOff x="0" y="0"/>
            <a:chExt cx="1962273" cy="6117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683888">
            <a:off x="15941323" y="5997879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555028" y="3568832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 rot="1683888">
            <a:off x="-602227" y="-928825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408676" y="6636356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10627989" y="3697827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>
            <a:off x="5666670" y="3620942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10622673" y="6855486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Freeform 15"/>
          <p:cNvSpPr/>
          <p:nvPr/>
        </p:nvSpPr>
        <p:spPr>
          <a:xfrm>
            <a:off x="14733823" y="7316714"/>
            <a:ext cx="1529987" cy="2527005"/>
          </a:xfrm>
          <a:custGeom>
            <a:avLst/>
            <a:gdLst/>
            <a:ahLst/>
            <a:cxnLst/>
            <a:rect l="l" t="t" r="r" b="b"/>
            <a:pathLst>
              <a:path w="1529987" h="2527005">
                <a:moveTo>
                  <a:pt x="0" y="0"/>
                </a:moveTo>
                <a:lnTo>
                  <a:pt x="1529986" y="0"/>
                </a:lnTo>
                <a:lnTo>
                  <a:pt x="1529986" y="2527005"/>
                </a:lnTo>
                <a:lnTo>
                  <a:pt x="0" y="2527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6"/>
          <p:cNvSpPr txBox="1"/>
          <p:nvPr/>
        </p:nvSpPr>
        <p:spPr>
          <a:xfrm>
            <a:off x="2285603" y="3711128"/>
            <a:ext cx="3467422" cy="2309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ru-RU" sz="2564" u="none" strike="noStrike" spc="-25" dirty="0">
                <a:solidFill>
                  <a:srgbClr val="000000"/>
                </a:solidFill>
                <a:latin typeface="DM Sans"/>
              </a:rPr>
              <a:t>Использовать нейросеть для подготовки к урокам разрешено. </a:t>
            </a:r>
            <a:endParaRPr lang="en-US" sz="2564" u="none" strike="noStrike" spc="-25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7139" y="518982"/>
            <a:ext cx="7565640" cy="1814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200000"/>
              </a:lnSpc>
              <a:spcBef>
                <a:spcPct val="0"/>
              </a:spcBef>
            </a:pPr>
            <a:r>
              <a:rPr lang="ru-RU" sz="3200" dirty="0">
                <a:solidFill>
                  <a:schemeClr val="accent5"/>
                </a:solidFill>
                <a:latin typeface="Repo Bold Bold"/>
              </a:rPr>
              <a:t>Формула использования </a:t>
            </a:r>
          </a:p>
          <a:p>
            <a:pPr marL="0" lvl="0" indent="0" algn="ctr">
              <a:lnSpc>
                <a:spcPct val="200000"/>
              </a:lnSpc>
              <a:spcBef>
                <a:spcPct val="0"/>
              </a:spcBef>
            </a:pPr>
            <a:r>
              <a:rPr lang="ru-RU" sz="3200" dirty="0">
                <a:solidFill>
                  <a:schemeClr val="accent5"/>
                </a:solidFill>
                <a:latin typeface="Repo Bold Bold"/>
              </a:rPr>
              <a:t>нейросети на уроках</a:t>
            </a:r>
            <a:endParaRPr lang="en-US" sz="3200" dirty="0">
              <a:solidFill>
                <a:schemeClr val="accent5"/>
              </a:solidFill>
              <a:latin typeface="Repo Bol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01379" y="3643056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1774" y="6690210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82074" y="3550180"/>
            <a:ext cx="3610765" cy="2901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ru-RU" sz="2564" spc="-25" dirty="0">
                <a:solidFill>
                  <a:srgbClr val="000000"/>
                </a:solidFill>
                <a:latin typeface="DM Sans"/>
              </a:rPr>
              <a:t>Не верь всему, что говорит тебе нейросеть. Будь готов проверять факты выданные нейросетью.</a:t>
            </a:r>
            <a:endParaRPr lang="en-US" sz="2564" spc="-25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91071" y="3702416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95004" y="3779301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11953" y="6922566"/>
            <a:ext cx="584224" cy="5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05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23937" y="6607700"/>
            <a:ext cx="3785550" cy="2309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ru-RU" sz="2564" spc="-25" dirty="0">
                <a:solidFill>
                  <a:srgbClr val="000000"/>
                </a:solidFill>
                <a:latin typeface="DM Sans"/>
              </a:rPr>
              <a:t>Помни! Ты несешь ответственность за задание, выполненное нейросетью.</a:t>
            </a:r>
            <a:endParaRPr lang="en-US" sz="2564" spc="-25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29" name="Freeform 29"/>
          <p:cNvSpPr/>
          <p:nvPr/>
        </p:nvSpPr>
        <p:spPr>
          <a:xfrm rot="1683888">
            <a:off x="40236" y="10274295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54AA4FA7-CDF3-EEAE-6346-870DAC6CDABB}"/>
              </a:ext>
            </a:extLst>
          </p:cNvPr>
          <p:cNvSpPr txBox="1"/>
          <p:nvPr/>
        </p:nvSpPr>
        <p:spPr>
          <a:xfrm>
            <a:off x="2216717" y="6288034"/>
            <a:ext cx="3701082" cy="2309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ru-RU" sz="2564" u="none" strike="noStrike" spc="-25" dirty="0">
                <a:solidFill>
                  <a:srgbClr val="000000"/>
                </a:solidFill>
                <a:latin typeface="DM Sans"/>
              </a:rPr>
              <a:t>Пользование нейросетью – это навык, который можно успешно освоить.</a:t>
            </a:r>
            <a:endParaRPr lang="en-US" sz="2564" u="none" strike="noStrike" spc="-25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411A64A4-7B72-3058-3908-423598A3A374}"/>
              </a:ext>
            </a:extLst>
          </p:cNvPr>
          <p:cNvSpPr txBox="1"/>
          <p:nvPr/>
        </p:nvSpPr>
        <p:spPr>
          <a:xfrm>
            <a:off x="6413545" y="3525406"/>
            <a:ext cx="3815864" cy="3493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ru-RU" sz="2564" u="none" strike="noStrike" spc="-25" dirty="0">
                <a:solidFill>
                  <a:srgbClr val="000000"/>
                </a:solidFill>
                <a:latin typeface="DM Sans"/>
              </a:rPr>
              <a:t>Для получения полноценного результата нужно уметь правильно оформить поисковой запрос, используя определенные подсказки.</a:t>
            </a:r>
            <a:endParaRPr lang="en-US" sz="2564" u="none" strike="noStrike" spc="-25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C8B8CA25-5A9F-4E6A-B8F3-F48E273F7893}"/>
              </a:ext>
            </a:extLst>
          </p:cNvPr>
          <p:cNvSpPr/>
          <p:nvPr/>
        </p:nvSpPr>
        <p:spPr>
          <a:xfrm>
            <a:off x="11483501" y="7062440"/>
            <a:ext cx="1867098" cy="433466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11AD1C-876F-13A6-0F01-ADECBFA511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8699" y="114256"/>
            <a:ext cx="6501315" cy="2430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F575D6-F9DF-47DC-A35D-9E5587D2D3B6}"/>
              </a:ext>
            </a:extLst>
          </p:cNvPr>
          <p:cNvSpPr txBox="1"/>
          <p:nvPr/>
        </p:nvSpPr>
        <p:spPr>
          <a:xfrm>
            <a:off x="12457346" y="492003"/>
            <a:ext cx="51042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/>
                </a:solidFill>
                <a:latin typeface="Repo Bold" panose="020B0604020202020204" charset="0"/>
              </a:rPr>
              <a:t>Как использовать </a:t>
            </a:r>
            <a:endParaRPr lang="en-US" sz="3600" dirty="0">
              <a:solidFill>
                <a:schemeClr val="accent1"/>
              </a:solidFill>
              <a:latin typeface="Repo Bold" panose="020B0604020202020204" charset="0"/>
            </a:endParaRPr>
          </a:p>
          <a:p>
            <a:pPr algn="ctr"/>
            <a:r>
              <a:rPr lang="ru-RU" sz="3600" dirty="0">
                <a:solidFill>
                  <a:schemeClr val="accent1"/>
                </a:solidFill>
                <a:latin typeface="Repo Bold" panose="020B0604020202020204" charset="0"/>
              </a:rPr>
              <a:t>нейросети в урочной </a:t>
            </a:r>
            <a:endParaRPr lang="en-US" sz="3600" dirty="0">
              <a:solidFill>
                <a:schemeClr val="accent1"/>
              </a:solidFill>
              <a:latin typeface="Repo Bold" panose="020B0604020202020204" charset="0"/>
            </a:endParaRPr>
          </a:p>
          <a:p>
            <a:pPr algn="ctr"/>
            <a:r>
              <a:rPr lang="ru-RU" sz="3600" dirty="0">
                <a:solidFill>
                  <a:schemeClr val="accent1"/>
                </a:solidFill>
                <a:latin typeface="Repo Bold" panose="020B0604020202020204" charset="0"/>
              </a:rPr>
              <a:t>деятельности?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7" grpId="0"/>
      <p:bldP spid="30" grpId="0"/>
      <p:bldP spid="31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86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280600">
            <a:off x="-1976190" y="6717110"/>
            <a:ext cx="8062123" cy="4441497"/>
          </a:xfrm>
          <a:custGeom>
            <a:avLst/>
            <a:gdLst/>
            <a:ahLst/>
            <a:cxnLst/>
            <a:rect l="l" t="t" r="r" b="b"/>
            <a:pathLst>
              <a:path w="8062123" h="4441497">
                <a:moveTo>
                  <a:pt x="0" y="0"/>
                </a:moveTo>
                <a:lnTo>
                  <a:pt x="8062123" y="0"/>
                </a:lnTo>
                <a:lnTo>
                  <a:pt x="8062123" y="4441497"/>
                </a:lnTo>
                <a:lnTo>
                  <a:pt x="0" y="4441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935593">
            <a:off x="13604796" y="-974843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28987" y="912367"/>
            <a:ext cx="10585104" cy="3076595"/>
            <a:chOff x="0" y="0"/>
            <a:chExt cx="4819745" cy="14008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9745" cy="1400875"/>
            </a:xfrm>
            <a:custGeom>
              <a:avLst/>
              <a:gdLst/>
              <a:ahLst/>
              <a:cxnLst/>
              <a:rect l="l" t="t" r="r" b="b"/>
              <a:pathLst>
                <a:path w="4819745" h="1400875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1376007"/>
                  </a:lnTo>
                  <a:cubicBezTo>
                    <a:pt x="4819745" y="1389741"/>
                    <a:pt x="4808612" y="1400875"/>
                    <a:pt x="4794878" y="1400875"/>
                  </a:cubicBezTo>
                  <a:lnTo>
                    <a:pt x="24868" y="1400875"/>
                  </a:lnTo>
                  <a:cubicBezTo>
                    <a:pt x="11134" y="1400875"/>
                    <a:pt x="0" y="1389741"/>
                    <a:pt x="0" y="1376007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819745" cy="1410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05854" y="1108367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068294" y="4972710"/>
            <a:ext cx="6940226" cy="4285590"/>
          </a:xfrm>
          <a:custGeom>
            <a:avLst/>
            <a:gdLst/>
            <a:ahLst/>
            <a:cxnLst/>
            <a:rect l="l" t="t" r="r" b="b"/>
            <a:pathLst>
              <a:path w="6940226" h="4285590">
                <a:moveTo>
                  <a:pt x="0" y="0"/>
                </a:moveTo>
                <a:lnTo>
                  <a:pt x="6940226" y="0"/>
                </a:lnTo>
                <a:lnTo>
                  <a:pt x="6940226" y="4285590"/>
                </a:lnTo>
                <a:lnTo>
                  <a:pt x="0" y="4285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320590" y="4972710"/>
            <a:ext cx="6940226" cy="4285590"/>
          </a:xfrm>
          <a:custGeom>
            <a:avLst/>
            <a:gdLst/>
            <a:ahLst/>
            <a:cxnLst/>
            <a:rect l="l" t="t" r="r" b="b"/>
            <a:pathLst>
              <a:path w="6940226" h="4285590">
                <a:moveTo>
                  <a:pt x="0" y="0"/>
                </a:moveTo>
                <a:lnTo>
                  <a:pt x="6940226" y="0"/>
                </a:lnTo>
                <a:lnTo>
                  <a:pt x="6940226" y="4285590"/>
                </a:lnTo>
                <a:lnTo>
                  <a:pt x="0" y="4285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4823217" y="3960072"/>
            <a:ext cx="1348159" cy="13481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4993458" y="4171205"/>
            <a:ext cx="1007677" cy="925892"/>
            <a:chOff x="0" y="0"/>
            <a:chExt cx="88459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69921" y="6441426"/>
            <a:ext cx="1348159" cy="134815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640161" y="6652559"/>
            <a:ext cx="1007677" cy="925892"/>
            <a:chOff x="0" y="0"/>
            <a:chExt cx="884596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7843483" y="8017426"/>
            <a:ext cx="796679" cy="824506"/>
          </a:xfrm>
          <a:custGeom>
            <a:avLst/>
            <a:gdLst/>
            <a:ahLst/>
            <a:cxnLst/>
            <a:rect l="l" t="t" r="r" b="b"/>
            <a:pathLst>
              <a:path w="796679" h="824506">
                <a:moveTo>
                  <a:pt x="0" y="0"/>
                </a:moveTo>
                <a:lnTo>
                  <a:pt x="796678" y="0"/>
                </a:lnTo>
                <a:lnTo>
                  <a:pt x="796678" y="824505"/>
                </a:lnTo>
                <a:lnTo>
                  <a:pt x="0" y="8245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173909" y="1101026"/>
            <a:ext cx="9775997" cy="335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68"/>
              </a:lnSpc>
              <a:spcBef>
                <a:spcPct val="0"/>
              </a:spcBef>
            </a:pPr>
            <a:r>
              <a:rPr lang="ru-RU" sz="3200" u="sng" dirty="0">
                <a:solidFill>
                  <a:schemeClr val="accent1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Цель нашего проекта</a:t>
            </a:r>
            <a:r>
              <a:rPr lang="ru-RU" sz="3200" dirty="0">
                <a:solidFill>
                  <a:schemeClr val="accent1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: </a:t>
            </a:r>
            <a:r>
              <a:rPr lang="ru-RU" sz="3200" dirty="0">
                <a:effectLst/>
                <a:latin typeface="Repo Bold" panose="020B0604020202020204" charset="0"/>
                <a:ea typeface="Times New Roman" panose="02020603050405020304" pitchFamily="18" charset="0"/>
              </a:rPr>
              <a:t>повышение эффективности образовательного процесса средствами искусственного интеллекта.</a:t>
            </a:r>
          </a:p>
          <a:p>
            <a:pPr marL="0" marR="0" lvl="0" indent="0" algn="l" defTabSz="914400" rtl="0" eaLnBrk="1" fontAlgn="auto" latinLnBrk="0" hangingPunct="1">
              <a:lnSpc>
                <a:spcPts val="666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62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Repo Bold Bold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5183619" y="8086048"/>
            <a:ext cx="796679" cy="824506"/>
          </a:xfrm>
          <a:custGeom>
            <a:avLst/>
            <a:gdLst/>
            <a:ahLst/>
            <a:cxnLst/>
            <a:rect l="l" t="t" r="r" b="b"/>
            <a:pathLst>
              <a:path w="796679" h="824506">
                <a:moveTo>
                  <a:pt x="0" y="0"/>
                </a:moveTo>
                <a:lnTo>
                  <a:pt x="796679" y="0"/>
                </a:lnTo>
                <a:lnTo>
                  <a:pt x="796679" y="824506"/>
                </a:lnTo>
                <a:lnTo>
                  <a:pt x="0" y="824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0BDCD6-0ACB-73E1-9601-359C46362226}"/>
              </a:ext>
            </a:extLst>
          </p:cNvPr>
          <p:cNvSpPr txBox="1"/>
          <p:nvPr/>
        </p:nvSpPr>
        <p:spPr>
          <a:xfrm>
            <a:off x="2336597" y="6060755"/>
            <a:ext cx="58913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accent1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Отобрать и адаптировать </a:t>
            </a:r>
            <a:endParaRPr lang="en-US" sz="3200" dirty="0">
              <a:solidFill>
                <a:schemeClr val="accent1"/>
              </a:solidFill>
              <a:effectLst/>
              <a:latin typeface="Repo Bold" panose="020B060402020202020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accent1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наиболее эффективные </a:t>
            </a:r>
            <a:endParaRPr lang="en-US" sz="3200" dirty="0">
              <a:solidFill>
                <a:schemeClr val="accent1"/>
              </a:solidFill>
              <a:effectLst/>
              <a:latin typeface="Repo Bold" panose="020B060402020202020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accent1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технологии и приёмы </a:t>
            </a:r>
            <a:endParaRPr lang="en-US" sz="3200" dirty="0">
              <a:solidFill>
                <a:schemeClr val="accent1"/>
              </a:solidFill>
              <a:effectLst/>
              <a:latin typeface="Repo Bold" panose="020B060402020202020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accent1"/>
                </a:solidFill>
                <a:effectLst/>
                <a:latin typeface="Repo Bold" panose="020B0604020202020204" charset="0"/>
                <a:ea typeface="Times New Roman" panose="02020603050405020304" pitchFamily="18" charset="0"/>
              </a:rPr>
              <a:t>работы с нейросетью.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epo Bold" panose="020B060402020202020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654DE0-DEB0-7AE1-D96A-421ADBDA519A}"/>
              </a:ext>
            </a:extLst>
          </p:cNvPr>
          <p:cNvSpPr txBox="1"/>
          <p:nvPr/>
        </p:nvSpPr>
        <p:spPr>
          <a:xfrm>
            <a:off x="10051083" y="5780075"/>
            <a:ext cx="54072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epo Bold Bold" panose="020B0604020202020204" charset="0"/>
                <a:ea typeface="+mn-ea"/>
                <a:cs typeface="+mn-cs"/>
              </a:rPr>
              <a:t>Провести практические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epo Bold Bold" panose="020B0604020202020204" charset="0"/>
                <a:ea typeface="+mn-ea"/>
                <a:cs typeface="+mn-cs"/>
              </a:rPr>
              <a:t>семинары по работе с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Repo Bold Bold" panose="020B0604020202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epo Bold Bold" panose="020B0604020202020204" charset="0"/>
                <a:ea typeface="+mn-ea"/>
                <a:cs typeface="+mn-cs"/>
              </a:rPr>
              <a:t>нейросетью с целью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epo Bold Bold" panose="020B0604020202020204" charset="0"/>
                <a:ea typeface="+mn-ea"/>
                <a:cs typeface="+mn-cs"/>
              </a:rPr>
              <a:t>компетенций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epo Bold Bold" panose="020B0604020202020204" charset="0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epo Bold Bold" panose="020B0604020202020204" charset="0"/>
                <a:ea typeface="+mn-ea"/>
                <a:cs typeface="+mn-cs"/>
              </a:rPr>
              <a:t>учителей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epo Bold Bold" panose="020B0604020202020204" charset="0"/>
                <a:ea typeface="+mn-ea"/>
                <a:cs typeface="+mn-cs"/>
              </a:rPr>
              <a:t>в данном направлении.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FF1AD2D-2DD1-1766-5A77-B68DB89097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752" y="495300"/>
            <a:ext cx="4888745" cy="54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09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953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196925" y="469453"/>
            <a:ext cx="10585104" cy="9447154"/>
            <a:chOff x="0" y="0"/>
            <a:chExt cx="4819745" cy="4301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3790" y="463456"/>
            <a:ext cx="5872315" cy="7819203"/>
            <a:chOff x="0" y="0"/>
            <a:chExt cx="2327098" cy="3098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892327" y="1413923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639400" y="670308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6421221" y="80895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5844833" y="4391519"/>
            <a:ext cx="1348159" cy="13481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85010" y="4556605"/>
            <a:ext cx="1007677" cy="925892"/>
            <a:chOff x="0" y="0"/>
            <a:chExt cx="88459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0EAB553-8D79-BEA5-79D4-3FE821849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37" y="7170132"/>
            <a:ext cx="5544674" cy="315805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199B2A-DA08-43EB-9136-6A1E51DDBD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32" y="587025"/>
            <a:ext cx="4757601" cy="336377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26D92D-DB68-4179-B09C-A1364C8E0C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994" y="1814383"/>
            <a:ext cx="5209231" cy="368310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FB13DD8-5FAB-4F0A-8ADB-888068B3E6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651" y="6287657"/>
            <a:ext cx="3373351" cy="33733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E026FE-D21F-468D-BF44-34CDEC8E3C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630" y="6162939"/>
            <a:ext cx="3187281" cy="318728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BD40FFB-C11F-4CC8-9EF7-F2BD07B627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73" y="5165458"/>
            <a:ext cx="3232798" cy="323279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FA0DF99-EE79-4445-BD22-50EEEB5F76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73" y="725381"/>
            <a:ext cx="4006989" cy="239148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52AD958-B763-497E-AA98-EB77B40053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80" y="3537107"/>
            <a:ext cx="2436839" cy="243683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85E8958-53A5-4FAB-BF23-2CD9C2737B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22071"/>
          <a:stretch/>
        </p:blipFill>
        <p:spPr>
          <a:xfrm>
            <a:off x="1346106" y="6409467"/>
            <a:ext cx="3157179" cy="922011"/>
          </a:xfrm>
          <a:prstGeom prst="rect">
            <a:avLst/>
          </a:prstGeom>
        </p:spPr>
      </p:pic>
      <p:sp>
        <p:nvSpPr>
          <p:cNvPr id="77" name="Freeform 16">
            <a:extLst>
              <a:ext uri="{FF2B5EF4-FFF2-40B4-BE49-F238E27FC236}">
                <a16:creationId xmlns:a16="http://schemas.microsoft.com/office/drawing/2014/main" id="{6AABC87B-CF43-4C89-9F48-B1F50124254B}"/>
              </a:ext>
            </a:extLst>
          </p:cNvPr>
          <p:cNvSpPr/>
          <p:nvPr/>
        </p:nvSpPr>
        <p:spPr>
          <a:xfrm>
            <a:off x="8477975" y="8664790"/>
            <a:ext cx="1135653" cy="996218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7CD45D-D632-AB5B-9ADC-451A7E857F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601" y="575022"/>
            <a:ext cx="2912606" cy="41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5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7067446" y="325746"/>
            <a:ext cx="10585104" cy="9447154"/>
            <a:chOff x="0" y="0"/>
            <a:chExt cx="4819745" cy="4301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8741" y="1161917"/>
            <a:ext cx="5872315" cy="7843239"/>
            <a:chOff x="0" y="-9525"/>
            <a:chExt cx="2327098" cy="3108141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5892327" y="1413923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/>
          <p:cNvSpPr/>
          <p:nvPr/>
        </p:nvSpPr>
        <p:spPr>
          <a:xfrm>
            <a:off x="16421221" y="80895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8" name="Group 18"/>
          <p:cNvGrpSpPr/>
          <p:nvPr/>
        </p:nvGrpSpPr>
        <p:grpSpPr>
          <a:xfrm>
            <a:off x="12642101" y="5587698"/>
            <a:ext cx="1348159" cy="13481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859346" y="5805109"/>
            <a:ext cx="1007677" cy="925892"/>
            <a:chOff x="0" y="0"/>
            <a:chExt cx="88459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0F8E0B5-A720-1B66-0867-4A270456A6ED}"/>
              </a:ext>
            </a:extLst>
          </p:cNvPr>
          <p:cNvSpPr txBox="1"/>
          <p:nvPr/>
        </p:nvSpPr>
        <p:spPr>
          <a:xfrm flipH="1">
            <a:off x="7551096" y="813758"/>
            <a:ext cx="7460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Repo Bold" panose="020B0604020202020204" charset="0"/>
              </a:rPr>
              <a:t>14 рабочих листов с заданиями по читательской грамотности разных уровней сложности, полностью созданы с помощью нейросетей.</a:t>
            </a:r>
            <a:r>
              <a:rPr lang="en-US" sz="2400" dirty="0">
                <a:latin typeface="Repo Bold" panose="020B0604020202020204" charset="0"/>
              </a:rPr>
              <a:t> </a:t>
            </a:r>
            <a:r>
              <a:rPr lang="ru-RU" sz="2400" dirty="0">
                <a:latin typeface="Repo Bold" panose="020B0604020202020204" charset="0"/>
              </a:rPr>
              <a:t>В рабочих листах представлены тексты, задания на </a:t>
            </a:r>
            <a:r>
              <a:rPr lang="en-US" sz="2400" dirty="0">
                <a:latin typeface="Repo Bold" panose="020B0604020202020204" charset="0"/>
              </a:rPr>
              <a:t>Reading, Writing </a:t>
            </a:r>
            <a:r>
              <a:rPr lang="ru-RU" sz="2400" dirty="0">
                <a:latin typeface="Repo Bold" panose="020B0604020202020204" charset="0"/>
              </a:rPr>
              <a:t>и </a:t>
            </a:r>
            <a:r>
              <a:rPr lang="en-US" sz="2400" dirty="0">
                <a:latin typeface="Repo Bold" panose="020B0604020202020204" charset="0"/>
              </a:rPr>
              <a:t>Speaking </a:t>
            </a:r>
            <a:r>
              <a:rPr lang="ru-RU" sz="2400" dirty="0">
                <a:latin typeface="Repo Bold" panose="020B0604020202020204" charset="0"/>
              </a:rPr>
              <a:t>с основой на созданные нейросетью тексты. 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3DE732B-5C75-2196-93F7-B98F30219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835" y="923022"/>
            <a:ext cx="2239968" cy="22399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990F73-FE91-6DB0-6204-431B567AC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5" y="-51020"/>
            <a:ext cx="1560343" cy="21785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08B5CE-CC8B-7DB9-C5D7-9E09D9FB6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542" y="8095842"/>
            <a:ext cx="3664014" cy="356037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355571" y="3372989"/>
            <a:ext cx="5523890" cy="5065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68"/>
              </a:lnSpc>
              <a:spcBef>
                <a:spcPct val="0"/>
              </a:spcBef>
            </a:pPr>
            <a:r>
              <a:rPr lang="ru-RU" sz="4400" dirty="0">
                <a:solidFill>
                  <a:schemeClr val="accent2"/>
                </a:solidFill>
                <a:latin typeface="Repo Bold Bold"/>
              </a:rPr>
              <a:t>Можно ли использовать нейросеть для создания уникальных заданий?</a:t>
            </a:r>
            <a:endParaRPr lang="en-US" sz="4400" dirty="0">
              <a:solidFill>
                <a:schemeClr val="accent2"/>
              </a:solidFill>
              <a:latin typeface="Repo Bold Bold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210291-5042-761E-5814-4E82A5B868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417" y="3309915"/>
            <a:ext cx="4724809" cy="8535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809587-3FC0-12F7-E6BC-D1B292A97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2057" y="4235744"/>
            <a:ext cx="4950381" cy="10486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C76F30-958E-7860-2333-5477EF5500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3595" y="5511588"/>
            <a:ext cx="3496403" cy="37926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9E035-D486-1ABF-FA62-DCEE1AE24E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997" b="7911"/>
          <a:stretch/>
        </p:blipFill>
        <p:spPr>
          <a:xfrm>
            <a:off x="14116650" y="3256943"/>
            <a:ext cx="3189619" cy="62182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4BE6A-0B92-471A-94DF-CFFC17BD8802}"/>
              </a:ext>
            </a:extLst>
          </p:cNvPr>
          <p:cNvSpPr txBox="1"/>
          <p:nvPr/>
        </p:nvSpPr>
        <p:spPr>
          <a:xfrm>
            <a:off x="1685521" y="1709810"/>
            <a:ext cx="45255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3"/>
                </a:solidFill>
                <a:latin typeface="Repo Bold" panose="020B0604020202020204" charset="0"/>
              </a:rPr>
              <a:t>Выпуск дидактического </a:t>
            </a:r>
            <a:endParaRPr lang="en-US" sz="2800" dirty="0">
              <a:solidFill>
                <a:schemeClr val="accent3"/>
              </a:solidFill>
              <a:latin typeface="Repo Bold" panose="020B0604020202020204" charset="0"/>
            </a:endParaRPr>
          </a:p>
          <a:p>
            <a:pPr algn="ctr"/>
            <a:r>
              <a:rPr lang="ru-RU" sz="2800" dirty="0">
                <a:solidFill>
                  <a:schemeClr val="accent3"/>
                </a:solidFill>
                <a:latin typeface="Repo Bold" panose="020B0604020202020204" charset="0"/>
              </a:rPr>
              <a:t>сборника с </a:t>
            </a:r>
            <a:endParaRPr lang="en-US" sz="2800" dirty="0">
              <a:solidFill>
                <a:schemeClr val="accent3"/>
              </a:solidFill>
              <a:latin typeface="Repo Bold" panose="020B0604020202020204" charset="0"/>
            </a:endParaRPr>
          </a:p>
          <a:p>
            <a:pPr algn="ctr"/>
            <a:r>
              <a:rPr lang="ru-RU" sz="2800" dirty="0">
                <a:solidFill>
                  <a:schemeClr val="accent3"/>
                </a:solidFill>
                <a:latin typeface="Repo Bold" panose="020B0604020202020204" charset="0"/>
              </a:rPr>
              <a:t>рабочими листами</a:t>
            </a:r>
            <a:r>
              <a:rPr lang="en-US" sz="2800" dirty="0">
                <a:solidFill>
                  <a:schemeClr val="accent3"/>
                </a:solidFill>
                <a:latin typeface="Repo Bold" panose="020B0604020202020204" charset="0"/>
              </a:rPr>
              <a:t>.</a:t>
            </a:r>
            <a:endParaRPr lang="ru-RU" sz="2800" dirty="0">
              <a:solidFill>
                <a:schemeClr val="accent3"/>
              </a:solidFill>
              <a:latin typeface="Repo Bold" panose="020B060402020202020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9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6988635" y="709370"/>
            <a:ext cx="10842166" cy="2824356"/>
            <a:chOff x="0" y="0"/>
            <a:chExt cx="3627015" cy="1127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630599" y="234225"/>
            <a:ext cx="1295184" cy="1807998"/>
          </a:xfrm>
          <a:custGeom>
            <a:avLst/>
            <a:gdLst/>
            <a:ahLst/>
            <a:cxnLst/>
            <a:rect l="l" t="t" r="r" b="b"/>
            <a:pathLst>
              <a:path w="1295184" h="1807998">
                <a:moveTo>
                  <a:pt x="0" y="0"/>
                </a:moveTo>
                <a:lnTo>
                  <a:pt x="1295184" y="0"/>
                </a:lnTo>
                <a:lnTo>
                  <a:pt x="1295184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8" name="Group 8"/>
          <p:cNvGrpSpPr/>
          <p:nvPr/>
        </p:nvGrpSpPr>
        <p:grpSpPr>
          <a:xfrm>
            <a:off x="1090624" y="2878744"/>
            <a:ext cx="5626705" cy="4474555"/>
            <a:chOff x="0" y="0"/>
            <a:chExt cx="2501579" cy="1978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1579" cy="1978625"/>
            </a:xfrm>
            <a:custGeom>
              <a:avLst/>
              <a:gdLst/>
              <a:ahLst/>
              <a:cxnLst/>
              <a:rect l="l" t="t" r="r" b="b"/>
              <a:pathLst>
                <a:path w="2501579" h="1978625">
                  <a:moveTo>
                    <a:pt x="47912" y="0"/>
                  </a:moveTo>
                  <a:lnTo>
                    <a:pt x="2453667" y="0"/>
                  </a:lnTo>
                  <a:cubicBezTo>
                    <a:pt x="2480128" y="0"/>
                    <a:pt x="2501579" y="21451"/>
                    <a:pt x="2501579" y="47912"/>
                  </a:cubicBezTo>
                  <a:lnTo>
                    <a:pt x="2501579" y="1930714"/>
                  </a:lnTo>
                  <a:cubicBezTo>
                    <a:pt x="2501579" y="1957175"/>
                    <a:pt x="2480128" y="1978625"/>
                    <a:pt x="2453667" y="1978625"/>
                  </a:cubicBezTo>
                  <a:lnTo>
                    <a:pt x="47912" y="1978625"/>
                  </a:lnTo>
                  <a:cubicBezTo>
                    <a:pt x="21451" y="1978625"/>
                    <a:pt x="0" y="1957175"/>
                    <a:pt x="0" y="1930714"/>
                  </a:cubicBezTo>
                  <a:lnTo>
                    <a:pt x="0" y="47912"/>
                  </a:lnTo>
                  <a:cubicBezTo>
                    <a:pt x="0" y="21451"/>
                    <a:pt x="21451" y="0"/>
                    <a:pt x="4791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2501579" cy="19881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754162" y="3242961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AutoShape 12"/>
          <p:cNvSpPr/>
          <p:nvPr/>
        </p:nvSpPr>
        <p:spPr>
          <a:xfrm>
            <a:off x="1090624" y="4037658"/>
            <a:ext cx="562670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grpSp>
        <p:nvGrpSpPr>
          <p:cNvPr id="19" name="Group 19"/>
          <p:cNvGrpSpPr/>
          <p:nvPr/>
        </p:nvGrpSpPr>
        <p:grpSpPr>
          <a:xfrm>
            <a:off x="7018709" y="4015406"/>
            <a:ext cx="11156804" cy="2643151"/>
            <a:chOff x="0" y="0"/>
            <a:chExt cx="3627015" cy="11270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902596" y="7016732"/>
            <a:ext cx="11156804" cy="2785143"/>
            <a:chOff x="0" y="0"/>
            <a:chExt cx="3627015" cy="11270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 rot="1683888">
            <a:off x="-602227" y="-928825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Freeform 37"/>
          <p:cNvSpPr/>
          <p:nvPr/>
        </p:nvSpPr>
        <p:spPr>
          <a:xfrm>
            <a:off x="16343506" y="-685341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9" name="TextBox 39"/>
          <p:cNvSpPr txBox="1"/>
          <p:nvPr/>
        </p:nvSpPr>
        <p:spPr>
          <a:xfrm>
            <a:off x="1324656" y="4173006"/>
            <a:ext cx="5164115" cy="248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668"/>
              </a:lnSpc>
              <a:spcBef>
                <a:spcPct val="0"/>
              </a:spcBef>
            </a:pPr>
            <a:r>
              <a:rPr lang="ru-RU" sz="4400" b="1" dirty="0">
                <a:solidFill>
                  <a:schemeClr val="accent1"/>
                </a:solidFill>
                <a:latin typeface="Repo Bold" panose="020B0604020202020204" charset="0"/>
                <a:ea typeface="Calibri"/>
                <a:cs typeface="Calibri"/>
                <a:sym typeface="Calibri"/>
              </a:rPr>
              <a:t>Пример задания </a:t>
            </a:r>
          </a:p>
          <a:p>
            <a:pPr marL="0" lvl="0" indent="0" algn="l">
              <a:lnSpc>
                <a:spcPts val="6668"/>
              </a:lnSpc>
              <a:spcBef>
                <a:spcPct val="0"/>
              </a:spcBef>
            </a:pPr>
            <a:r>
              <a:rPr lang="ru-RU" sz="4400" b="1" dirty="0">
                <a:solidFill>
                  <a:schemeClr val="accent1"/>
                </a:solidFill>
                <a:latin typeface="Repo Bold" panose="020B0604020202020204" charset="0"/>
                <a:ea typeface="Calibri"/>
                <a:cs typeface="Calibri"/>
                <a:sym typeface="Calibri"/>
              </a:rPr>
              <a:t>из Рабочего Листа</a:t>
            </a:r>
            <a:endParaRPr lang="en-US" sz="4000" b="1" dirty="0">
              <a:solidFill>
                <a:schemeClr val="accent1"/>
              </a:solidFill>
              <a:latin typeface="Repo Bold" panose="020B060402020202020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7550779" y="1388265"/>
            <a:ext cx="2896248" cy="1634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8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0000"/>
                </a:solidFill>
                <a:latin typeface="DM Sans Bold"/>
              </a:rPr>
              <a:t>Нейросеть написала текст и создала иллюстрацию</a:t>
            </a:r>
            <a:endParaRPr lang="en-US" sz="3200" b="1" dirty="0">
              <a:solidFill>
                <a:srgbClr val="000000"/>
              </a:solidFill>
              <a:latin typeface="DM Sans Bold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5A4590D-73B3-9FF1-8736-1821B7602E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"/>
          <a:stretch/>
        </p:blipFill>
        <p:spPr>
          <a:xfrm>
            <a:off x="10718333" y="863204"/>
            <a:ext cx="4636588" cy="2358038"/>
          </a:xfrm>
          <a:prstGeom prst="rect">
            <a:avLst/>
          </a:prstGeom>
        </p:spPr>
      </p:pic>
      <p:sp>
        <p:nvSpPr>
          <p:cNvPr id="48" name="TextBox 41">
            <a:extLst>
              <a:ext uri="{FF2B5EF4-FFF2-40B4-BE49-F238E27FC236}">
                <a16:creationId xmlns:a16="http://schemas.microsoft.com/office/drawing/2014/main" id="{8CCA9184-9975-13E2-2980-5E3BFDA34110}"/>
              </a:ext>
            </a:extLst>
          </p:cNvPr>
          <p:cNvSpPr txBox="1"/>
          <p:nvPr/>
        </p:nvSpPr>
        <p:spPr>
          <a:xfrm>
            <a:off x="7409948" y="4299031"/>
            <a:ext cx="2896248" cy="1314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8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0000"/>
                </a:solidFill>
                <a:latin typeface="DM Sans Bold"/>
              </a:rPr>
              <a:t>Составила 3 задания по данному тексту</a:t>
            </a:r>
            <a:endParaRPr lang="en-US" sz="3200" b="1" dirty="0">
              <a:solidFill>
                <a:srgbClr val="000000"/>
              </a:solidFill>
              <a:latin typeface="DM Sans Bold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2785629-6C13-4E6E-3ED6-7A8FBE138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53" y="4642300"/>
            <a:ext cx="3453247" cy="1612411"/>
          </a:xfrm>
          <a:prstGeom prst="rect">
            <a:avLst/>
          </a:prstGeom>
        </p:spPr>
      </p:pic>
      <p:sp>
        <p:nvSpPr>
          <p:cNvPr id="51" name="TextBox 41">
            <a:extLst>
              <a:ext uri="{FF2B5EF4-FFF2-40B4-BE49-F238E27FC236}">
                <a16:creationId xmlns:a16="http://schemas.microsoft.com/office/drawing/2014/main" id="{95A385A1-FB7C-D8EC-9955-DF2D5577A860}"/>
              </a:ext>
            </a:extLst>
          </p:cNvPr>
          <p:cNvSpPr txBox="1"/>
          <p:nvPr/>
        </p:nvSpPr>
        <p:spPr>
          <a:xfrm>
            <a:off x="7240550" y="7353299"/>
            <a:ext cx="2896248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8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0000"/>
                </a:solidFill>
                <a:latin typeface="DM Sans Bold"/>
              </a:rPr>
              <a:t>Продумала этап рефлексии </a:t>
            </a:r>
            <a:endParaRPr lang="en-US" sz="3200" b="1" dirty="0">
              <a:solidFill>
                <a:srgbClr val="000000"/>
              </a:solidFill>
              <a:latin typeface="DM Sans Bold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3F4E904-9552-E4C1-CCF4-684DDA64252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38541" r="10281" b="15671"/>
          <a:stretch/>
        </p:blipFill>
        <p:spPr>
          <a:xfrm>
            <a:off x="7226695" y="8390373"/>
            <a:ext cx="8473969" cy="10944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BF8CE4-4CC6-7E60-290E-0D9A53391C9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5731" r="2139" b="35184"/>
          <a:stretch/>
        </p:blipFill>
        <p:spPr>
          <a:xfrm>
            <a:off x="13411200" y="4412568"/>
            <a:ext cx="4648200" cy="186115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683888">
            <a:off x="15804645" y="5661472"/>
            <a:ext cx="2909310" cy="6226150"/>
          </a:xfrm>
          <a:custGeom>
            <a:avLst/>
            <a:gdLst/>
            <a:ahLst/>
            <a:cxnLst/>
            <a:rect l="l" t="t" r="r" b="b"/>
            <a:pathLst>
              <a:path w="2909310" h="622615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CE2E21-2D30-8BF3-2B24-74E34BD384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90850">
            <a:off x="9622476" y="7022707"/>
            <a:ext cx="1649099" cy="16793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604</Words>
  <Application>Microsoft Office PowerPoint</Application>
  <PresentationFormat>Произвольный</PresentationFormat>
  <Paragraphs>94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Repo Bold Bold</vt:lpstr>
      <vt:lpstr>Calibri</vt:lpstr>
      <vt:lpstr>Arial</vt:lpstr>
      <vt:lpstr>DM Sans Bold</vt:lpstr>
      <vt:lpstr>DM Sans</vt:lpstr>
      <vt:lpstr>Repo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minimalist business project presentation</dc:title>
  <dc:creator>ToshkuS</dc:creator>
  <cp:lastModifiedBy>1 пк</cp:lastModifiedBy>
  <cp:revision>27</cp:revision>
  <dcterms:created xsi:type="dcterms:W3CDTF">2006-08-16T00:00:00Z</dcterms:created>
  <dcterms:modified xsi:type="dcterms:W3CDTF">2024-12-03T05:04:26Z</dcterms:modified>
  <dc:identifier>DAFzT5KQ5MY</dc:identifier>
</cp:coreProperties>
</file>